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7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9" autoAdjust="0"/>
    <p:restoredTop sz="45359" autoAdjust="0"/>
  </p:normalViewPr>
  <p:slideViewPr>
    <p:cSldViewPr snapToGrid="0">
      <p:cViewPr>
        <p:scale>
          <a:sx n="63" d="100"/>
          <a:sy n="63" d="100"/>
        </p:scale>
        <p:origin x="629" y="-250"/>
      </p:cViewPr>
      <p:guideLst/>
    </p:cSldViewPr>
  </p:slideViewPr>
  <p:outlineViewPr>
    <p:cViewPr>
      <p:scale>
        <a:sx n="33" d="100"/>
        <a:sy n="33" d="100"/>
      </p:scale>
      <p:origin x="0" y="-15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9744D7-18BE-434F-9408-418D117186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4D9A071E-0E0F-4071-B2D6-141B2CE9AC70}">
      <dgm:prSet/>
      <dgm:spPr/>
      <dgm:t>
        <a:bodyPr/>
        <a:lstStyle/>
        <a:p>
          <a:r>
            <a:rPr lang="en-GB"/>
            <a:t>Reinforcement Learning Background </a:t>
          </a:r>
          <a:endParaRPr lang="en-US"/>
        </a:p>
      </dgm:t>
    </dgm:pt>
    <dgm:pt modelId="{B9DE052C-4CC2-4479-9873-ACCC6990F825}" type="parTrans" cxnId="{3D718BE2-4795-4FAD-93F9-16E1C9C28540}">
      <dgm:prSet/>
      <dgm:spPr/>
      <dgm:t>
        <a:bodyPr/>
        <a:lstStyle/>
        <a:p>
          <a:endParaRPr lang="en-US"/>
        </a:p>
      </dgm:t>
    </dgm:pt>
    <dgm:pt modelId="{207663F3-609B-4686-A019-D7810D0F6578}" type="sibTrans" cxnId="{3D718BE2-4795-4FAD-93F9-16E1C9C28540}">
      <dgm:prSet/>
      <dgm:spPr/>
      <dgm:t>
        <a:bodyPr/>
        <a:lstStyle/>
        <a:p>
          <a:endParaRPr lang="en-US"/>
        </a:p>
      </dgm:t>
    </dgm:pt>
    <dgm:pt modelId="{2EC55DA9-BB43-401C-97FB-E8C30E9162CB}">
      <dgm:prSet/>
      <dgm:spPr/>
      <dgm:t>
        <a:bodyPr/>
        <a:lstStyle/>
        <a:p>
          <a:r>
            <a:rPr lang="en-GB"/>
            <a:t>What is Reinforcement Learning?</a:t>
          </a:r>
          <a:endParaRPr lang="en-US"/>
        </a:p>
      </dgm:t>
    </dgm:pt>
    <dgm:pt modelId="{ADD167F5-1378-442C-B107-05105CEBD773}" type="parTrans" cxnId="{582A6AF9-86F1-4180-B09D-EF8B0CD44C4A}">
      <dgm:prSet/>
      <dgm:spPr/>
      <dgm:t>
        <a:bodyPr/>
        <a:lstStyle/>
        <a:p>
          <a:endParaRPr lang="en-US"/>
        </a:p>
      </dgm:t>
    </dgm:pt>
    <dgm:pt modelId="{88CFD960-B5F5-4B02-8AAB-1BC8DF541D81}" type="sibTrans" cxnId="{582A6AF9-86F1-4180-B09D-EF8B0CD44C4A}">
      <dgm:prSet/>
      <dgm:spPr/>
      <dgm:t>
        <a:bodyPr/>
        <a:lstStyle/>
        <a:p>
          <a:endParaRPr lang="en-US"/>
        </a:p>
      </dgm:t>
    </dgm:pt>
    <dgm:pt modelId="{D8F085C6-6B60-419D-90DD-2896546C3F8E}">
      <dgm:prSet/>
      <dgm:spPr/>
      <dgm:t>
        <a:bodyPr/>
        <a:lstStyle/>
        <a:p>
          <a:r>
            <a:rPr lang="en-GB"/>
            <a:t>My project:</a:t>
          </a:r>
          <a:endParaRPr lang="en-US"/>
        </a:p>
      </dgm:t>
    </dgm:pt>
    <dgm:pt modelId="{8E66ACF5-57A5-4F79-9A89-6A8541F8F846}" type="parTrans" cxnId="{22AA4D4C-B174-4D15-9016-A9837DECC749}">
      <dgm:prSet/>
      <dgm:spPr/>
      <dgm:t>
        <a:bodyPr/>
        <a:lstStyle/>
        <a:p>
          <a:endParaRPr lang="en-US"/>
        </a:p>
      </dgm:t>
    </dgm:pt>
    <dgm:pt modelId="{1265660A-8B1E-46F2-B8BA-82F89BEA8473}" type="sibTrans" cxnId="{22AA4D4C-B174-4D15-9016-A9837DECC749}">
      <dgm:prSet/>
      <dgm:spPr/>
      <dgm:t>
        <a:bodyPr/>
        <a:lstStyle/>
        <a:p>
          <a:endParaRPr lang="en-US"/>
        </a:p>
      </dgm:t>
    </dgm:pt>
    <dgm:pt modelId="{AD27D69B-8A5C-4451-9E7A-C1088C61C3DE}">
      <dgm:prSet/>
      <dgm:spPr/>
      <dgm:t>
        <a:bodyPr/>
        <a:lstStyle/>
        <a:p>
          <a:r>
            <a:rPr lang="en-GB"/>
            <a:t>Its current state</a:t>
          </a:r>
          <a:endParaRPr lang="en-US"/>
        </a:p>
      </dgm:t>
    </dgm:pt>
    <dgm:pt modelId="{C1CD7148-67ED-4BC6-8F58-5428B62CE494}" type="parTrans" cxnId="{7F4F8524-BE63-4A91-A299-FEA06B1188B6}">
      <dgm:prSet/>
      <dgm:spPr/>
      <dgm:t>
        <a:bodyPr/>
        <a:lstStyle/>
        <a:p>
          <a:endParaRPr lang="en-US"/>
        </a:p>
      </dgm:t>
    </dgm:pt>
    <dgm:pt modelId="{2FE4876A-66C9-49A4-A433-4586C61E00B2}" type="sibTrans" cxnId="{7F4F8524-BE63-4A91-A299-FEA06B1188B6}">
      <dgm:prSet/>
      <dgm:spPr/>
      <dgm:t>
        <a:bodyPr/>
        <a:lstStyle/>
        <a:p>
          <a:endParaRPr lang="en-US"/>
        </a:p>
      </dgm:t>
    </dgm:pt>
    <dgm:pt modelId="{158C278D-B780-4780-8ECA-8FAEC3813DE1}">
      <dgm:prSet/>
      <dgm:spPr/>
      <dgm:t>
        <a:bodyPr/>
        <a:lstStyle/>
        <a:p>
          <a:r>
            <a:rPr lang="en-GB"/>
            <a:t>Its future</a:t>
          </a:r>
          <a:endParaRPr lang="en-US"/>
        </a:p>
      </dgm:t>
    </dgm:pt>
    <dgm:pt modelId="{D7C132EE-31C4-4BD9-ABF6-B7AD28283F03}" type="parTrans" cxnId="{D9F209AA-F618-473F-AC4E-9517B19AA32D}">
      <dgm:prSet/>
      <dgm:spPr/>
      <dgm:t>
        <a:bodyPr/>
        <a:lstStyle/>
        <a:p>
          <a:endParaRPr lang="en-US"/>
        </a:p>
      </dgm:t>
    </dgm:pt>
    <dgm:pt modelId="{53090EBB-8D23-43C2-9498-A4FC6E55F37C}" type="sibTrans" cxnId="{D9F209AA-F618-473F-AC4E-9517B19AA32D}">
      <dgm:prSet/>
      <dgm:spPr/>
      <dgm:t>
        <a:bodyPr/>
        <a:lstStyle/>
        <a:p>
          <a:endParaRPr lang="en-US"/>
        </a:p>
      </dgm:t>
    </dgm:pt>
    <dgm:pt modelId="{1825A261-74D6-4BF7-8284-E2785C6DF812}">
      <dgm:prSet/>
      <dgm:spPr/>
      <dgm:t>
        <a:bodyPr/>
        <a:lstStyle/>
        <a:p>
          <a:r>
            <a:rPr lang="en-GB"/>
            <a:t>Conclusions</a:t>
          </a:r>
          <a:endParaRPr lang="en-US"/>
        </a:p>
      </dgm:t>
    </dgm:pt>
    <dgm:pt modelId="{623EB1BB-F304-4D02-A35B-412A7343AC21}" type="parTrans" cxnId="{EEF50D11-280A-441B-BEAE-81A9A94F92F8}">
      <dgm:prSet/>
      <dgm:spPr/>
      <dgm:t>
        <a:bodyPr/>
        <a:lstStyle/>
        <a:p>
          <a:endParaRPr lang="en-US"/>
        </a:p>
      </dgm:t>
    </dgm:pt>
    <dgm:pt modelId="{52552002-4599-466C-A5F7-B2B9709878A7}" type="sibTrans" cxnId="{EEF50D11-280A-441B-BEAE-81A9A94F92F8}">
      <dgm:prSet/>
      <dgm:spPr/>
      <dgm:t>
        <a:bodyPr/>
        <a:lstStyle/>
        <a:p>
          <a:endParaRPr lang="en-US"/>
        </a:p>
      </dgm:t>
    </dgm:pt>
    <dgm:pt modelId="{5183D047-7438-4D9E-B00E-6FF5E10BE3CC}" type="pres">
      <dgm:prSet presAssocID="{4E9744D7-18BE-434F-9408-418D117186D4}" presName="root" presStyleCnt="0">
        <dgm:presLayoutVars>
          <dgm:dir/>
          <dgm:resizeHandles val="exact"/>
        </dgm:presLayoutVars>
      </dgm:prSet>
      <dgm:spPr/>
    </dgm:pt>
    <dgm:pt modelId="{A48DA113-B3FA-490B-B32D-453742802125}" type="pres">
      <dgm:prSet presAssocID="{4D9A071E-0E0F-4071-B2D6-141B2CE9AC70}" presName="compNode" presStyleCnt="0"/>
      <dgm:spPr/>
    </dgm:pt>
    <dgm:pt modelId="{468614DF-F744-4858-8EC6-A0DB82DF92FE}" type="pres">
      <dgm:prSet presAssocID="{4D9A071E-0E0F-4071-B2D6-141B2CE9AC70}" presName="bgRect" presStyleLbl="bgShp" presStyleIdx="0" presStyleCnt="4"/>
      <dgm:spPr/>
    </dgm:pt>
    <dgm:pt modelId="{4719B091-F49F-4A9D-B6DE-6B1EC133D16A}" type="pres">
      <dgm:prSet presAssocID="{4D9A071E-0E0F-4071-B2D6-141B2CE9AC7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0AF7036-878D-4C85-96C2-6172ADD11E8D}" type="pres">
      <dgm:prSet presAssocID="{4D9A071E-0E0F-4071-B2D6-141B2CE9AC70}" presName="spaceRect" presStyleCnt="0"/>
      <dgm:spPr/>
    </dgm:pt>
    <dgm:pt modelId="{FC29FF89-848C-41C9-845B-E29B1EC490E7}" type="pres">
      <dgm:prSet presAssocID="{4D9A071E-0E0F-4071-B2D6-141B2CE9AC70}" presName="parTx" presStyleLbl="revTx" presStyleIdx="0" presStyleCnt="5">
        <dgm:presLayoutVars>
          <dgm:chMax val="0"/>
          <dgm:chPref val="0"/>
        </dgm:presLayoutVars>
      </dgm:prSet>
      <dgm:spPr/>
    </dgm:pt>
    <dgm:pt modelId="{6A3158ED-D764-4872-89C9-6F8106F3DEC2}" type="pres">
      <dgm:prSet presAssocID="{207663F3-609B-4686-A019-D7810D0F6578}" presName="sibTrans" presStyleCnt="0"/>
      <dgm:spPr/>
    </dgm:pt>
    <dgm:pt modelId="{7F1C6C74-A85A-4276-814D-9D5ADECD9F24}" type="pres">
      <dgm:prSet presAssocID="{2EC55DA9-BB43-401C-97FB-E8C30E9162CB}" presName="compNode" presStyleCnt="0"/>
      <dgm:spPr/>
    </dgm:pt>
    <dgm:pt modelId="{B6844804-67D8-46D5-9AAE-AEE737BBC65A}" type="pres">
      <dgm:prSet presAssocID="{2EC55DA9-BB43-401C-97FB-E8C30E9162CB}" presName="bgRect" presStyleLbl="bgShp" presStyleIdx="1" presStyleCnt="4"/>
      <dgm:spPr/>
    </dgm:pt>
    <dgm:pt modelId="{8D8A247A-568C-4601-99E5-10019AEDCA8C}" type="pres">
      <dgm:prSet presAssocID="{2EC55DA9-BB43-401C-97FB-E8C30E9162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C9AB459-CAC0-4658-A0C4-E8ECC4B58F6D}" type="pres">
      <dgm:prSet presAssocID="{2EC55DA9-BB43-401C-97FB-E8C30E9162CB}" presName="spaceRect" presStyleCnt="0"/>
      <dgm:spPr/>
    </dgm:pt>
    <dgm:pt modelId="{DF3059AF-BA80-451D-92F2-47579411AD0E}" type="pres">
      <dgm:prSet presAssocID="{2EC55DA9-BB43-401C-97FB-E8C30E9162CB}" presName="parTx" presStyleLbl="revTx" presStyleIdx="1" presStyleCnt="5">
        <dgm:presLayoutVars>
          <dgm:chMax val="0"/>
          <dgm:chPref val="0"/>
        </dgm:presLayoutVars>
      </dgm:prSet>
      <dgm:spPr/>
    </dgm:pt>
    <dgm:pt modelId="{718D9CEF-8EC6-4685-9AAE-2E70341B02E3}" type="pres">
      <dgm:prSet presAssocID="{88CFD960-B5F5-4B02-8AAB-1BC8DF541D81}" presName="sibTrans" presStyleCnt="0"/>
      <dgm:spPr/>
    </dgm:pt>
    <dgm:pt modelId="{F1374E70-61B7-417C-A3D9-683F1A32DA9A}" type="pres">
      <dgm:prSet presAssocID="{D8F085C6-6B60-419D-90DD-2896546C3F8E}" presName="compNode" presStyleCnt="0"/>
      <dgm:spPr/>
    </dgm:pt>
    <dgm:pt modelId="{1630D657-5304-424C-BCB5-962FE59DDA2B}" type="pres">
      <dgm:prSet presAssocID="{D8F085C6-6B60-419D-90DD-2896546C3F8E}" presName="bgRect" presStyleLbl="bgShp" presStyleIdx="2" presStyleCnt="4"/>
      <dgm:spPr/>
    </dgm:pt>
    <dgm:pt modelId="{49B0AB4D-053E-407C-BB56-F18B7A76F989}" type="pres">
      <dgm:prSet presAssocID="{D8F085C6-6B60-419D-90DD-2896546C3F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A6D47344-8C16-453F-A079-D569F06692F3}" type="pres">
      <dgm:prSet presAssocID="{D8F085C6-6B60-419D-90DD-2896546C3F8E}" presName="spaceRect" presStyleCnt="0"/>
      <dgm:spPr/>
    </dgm:pt>
    <dgm:pt modelId="{00C50AD2-4EAC-47E4-BCB8-59CEE9396E10}" type="pres">
      <dgm:prSet presAssocID="{D8F085C6-6B60-419D-90DD-2896546C3F8E}" presName="parTx" presStyleLbl="revTx" presStyleIdx="2" presStyleCnt="5">
        <dgm:presLayoutVars>
          <dgm:chMax val="0"/>
          <dgm:chPref val="0"/>
        </dgm:presLayoutVars>
      </dgm:prSet>
      <dgm:spPr/>
    </dgm:pt>
    <dgm:pt modelId="{EAF6A58D-4CC0-4ED9-9AB3-F8E37C55DABC}" type="pres">
      <dgm:prSet presAssocID="{D8F085C6-6B60-419D-90DD-2896546C3F8E}" presName="desTx" presStyleLbl="revTx" presStyleIdx="3" presStyleCnt="5">
        <dgm:presLayoutVars/>
      </dgm:prSet>
      <dgm:spPr/>
    </dgm:pt>
    <dgm:pt modelId="{41708AB1-8512-4222-BE12-9846B2966497}" type="pres">
      <dgm:prSet presAssocID="{1265660A-8B1E-46F2-B8BA-82F89BEA8473}" presName="sibTrans" presStyleCnt="0"/>
      <dgm:spPr/>
    </dgm:pt>
    <dgm:pt modelId="{7593CFF6-9CDA-4C53-B815-E6742F218A9A}" type="pres">
      <dgm:prSet presAssocID="{1825A261-74D6-4BF7-8284-E2785C6DF812}" presName="compNode" presStyleCnt="0"/>
      <dgm:spPr/>
    </dgm:pt>
    <dgm:pt modelId="{5BBEF060-B8AC-41B7-9D18-96FA727E1F42}" type="pres">
      <dgm:prSet presAssocID="{1825A261-74D6-4BF7-8284-E2785C6DF812}" presName="bgRect" presStyleLbl="bgShp" presStyleIdx="3" presStyleCnt="4"/>
      <dgm:spPr/>
    </dgm:pt>
    <dgm:pt modelId="{5A4BCF43-5237-428A-A960-E5A7836831B5}" type="pres">
      <dgm:prSet presAssocID="{1825A261-74D6-4BF7-8284-E2785C6DF81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91E9B063-BBFE-4065-89CA-B1DF90BD1611}" type="pres">
      <dgm:prSet presAssocID="{1825A261-74D6-4BF7-8284-E2785C6DF812}" presName="spaceRect" presStyleCnt="0"/>
      <dgm:spPr/>
    </dgm:pt>
    <dgm:pt modelId="{B453EEE8-F421-47CC-8AA4-7871066D7FCE}" type="pres">
      <dgm:prSet presAssocID="{1825A261-74D6-4BF7-8284-E2785C6DF81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EF50D11-280A-441B-BEAE-81A9A94F92F8}" srcId="{4E9744D7-18BE-434F-9408-418D117186D4}" destId="{1825A261-74D6-4BF7-8284-E2785C6DF812}" srcOrd="3" destOrd="0" parTransId="{623EB1BB-F304-4D02-A35B-412A7343AC21}" sibTransId="{52552002-4599-466C-A5F7-B2B9709878A7}"/>
    <dgm:cxn modelId="{7F1ECA12-1298-421C-BC46-E17BDABEB4A1}" type="presOf" srcId="{4D9A071E-0E0F-4071-B2D6-141B2CE9AC70}" destId="{FC29FF89-848C-41C9-845B-E29B1EC490E7}" srcOrd="0" destOrd="0" presId="urn:microsoft.com/office/officeart/2018/2/layout/IconVerticalSolidList"/>
    <dgm:cxn modelId="{7F4F8524-BE63-4A91-A299-FEA06B1188B6}" srcId="{D8F085C6-6B60-419D-90DD-2896546C3F8E}" destId="{AD27D69B-8A5C-4451-9E7A-C1088C61C3DE}" srcOrd="0" destOrd="0" parTransId="{C1CD7148-67ED-4BC6-8F58-5428B62CE494}" sibTransId="{2FE4876A-66C9-49A4-A433-4586C61E00B2}"/>
    <dgm:cxn modelId="{22AA4D4C-B174-4D15-9016-A9837DECC749}" srcId="{4E9744D7-18BE-434F-9408-418D117186D4}" destId="{D8F085C6-6B60-419D-90DD-2896546C3F8E}" srcOrd="2" destOrd="0" parTransId="{8E66ACF5-57A5-4F79-9A89-6A8541F8F846}" sibTransId="{1265660A-8B1E-46F2-B8BA-82F89BEA8473}"/>
    <dgm:cxn modelId="{47C3AAA9-915F-4B8E-90B1-DFF0B400D92D}" type="presOf" srcId="{AD27D69B-8A5C-4451-9E7A-C1088C61C3DE}" destId="{EAF6A58D-4CC0-4ED9-9AB3-F8E37C55DABC}" srcOrd="0" destOrd="0" presId="urn:microsoft.com/office/officeart/2018/2/layout/IconVerticalSolidList"/>
    <dgm:cxn modelId="{D9F209AA-F618-473F-AC4E-9517B19AA32D}" srcId="{D8F085C6-6B60-419D-90DD-2896546C3F8E}" destId="{158C278D-B780-4780-8ECA-8FAEC3813DE1}" srcOrd="1" destOrd="0" parTransId="{D7C132EE-31C4-4BD9-ABF6-B7AD28283F03}" sibTransId="{53090EBB-8D23-43C2-9498-A4FC6E55F37C}"/>
    <dgm:cxn modelId="{0DEFA5CD-9B85-41C9-B9D8-BAEDBD2EA97B}" type="presOf" srcId="{4E9744D7-18BE-434F-9408-418D117186D4}" destId="{5183D047-7438-4D9E-B00E-6FF5E10BE3CC}" srcOrd="0" destOrd="0" presId="urn:microsoft.com/office/officeart/2018/2/layout/IconVerticalSolidList"/>
    <dgm:cxn modelId="{5FECB4D9-0BF9-4A30-B038-8DF0DE1753D8}" type="presOf" srcId="{D8F085C6-6B60-419D-90DD-2896546C3F8E}" destId="{00C50AD2-4EAC-47E4-BCB8-59CEE9396E10}" srcOrd="0" destOrd="0" presId="urn:microsoft.com/office/officeart/2018/2/layout/IconVerticalSolidList"/>
    <dgm:cxn modelId="{CE5570DE-C8C1-49AC-A76E-9F484E6E4D70}" type="presOf" srcId="{2EC55DA9-BB43-401C-97FB-E8C30E9162CB}" destId="{DF3059AF-BA80-451D-92F2-47579411AD0E}" srcOrd="0" destOrd="0" presId="urn:microsoft.com/office/officeart/2018/2/layout/IconVerticalSolidList"/>
    <dgm:cxn modelId="{3D718BE2-4795-4FAD-93F9-16E1C9C28540}" srcId="{4E9744D7-18BE-434F-9408-418D117186D4}" destId="{4D9A071E-0E0F-4071-B2D6-141B2CE9AC70}" srcOrd="0" destOrd="0" parTransId="{B9DE052C-4CC2-4479-9873-ACCC6990F825}" sibTransId="{207663F3-609B-4686-A019-D7810D0F6578}"/>
    <dgm:cxn modelId="{E10728F6-C953-4EE0-AC1B-6A71A8B75F5D}" type="presOf" srcId="{158C278D-B780-4780-8ECA-8FAEC3813DE1}" destId="{EAF6A58D-4CC0-4ED9-9AB3-F8E37C55DABC}" srcOrd="0" destOrd="1" presId="urn:microsoft.com/office/officeart/2018/2/layout/IconVerticalSolidList"/>
    <dgm:cxn modelId="{45E83AF7-3CF2-4DE5-9DAC-E341A5740DFD}" type="presOf" srcId="{1825A261-74D6-4BF7-8284-E2785C6DF812}" destId="{B453EEE8-F421-47CC-8AA4-7871066D7FCE}" srcOrd="0" destOrd="0" presId="urn:microsoft.com/office/officeart/2018/2/layout/IconVerticalSolidList"/>
    <dgm:cxn modelId="{582A6AF9-86F1-4180-B09D-EF8B0CD44C4A}" srcId="{4E9744D7-18BE-434F-9408-418D117186D4}" destId="{2EC55DA9-BB43-401C-97FB-E8C30E9162CB}" srcOrd="1" destOrd="0" parTransId="{ADD167F5-1378-442C-B107-05105CEBD773}" sibTransId="{88CFD960-B5F5-4B02-8AAB-1BC8DF541D81}"/>
    <dgm:cxn modelId="{B3B35486-E1A8-4183-9D50-06F537AC3930}" type="presParOf" srcId="{5183D047-7438-4D9E-B00E-6FF5E10BE3CC}" destId="{A48DA113-B3FA-490B-B32D-453742802125}" srcOrd="0" destOrd="0" presId="urn:microsoft.com/office/officeart/2018/2/layout/IconVerticalSolidList"/>
    <dgm:cxn modelId="{06B5B9E7-B6EB-4D8D-B34A-C22975452720}" type="presParOf" srcId="{A48DA113-B3FA-490B-B32D-453742802125}" destId="{468614DF-F744-4858-8EC6-A0DB82DF92FE}" srcOrd="0" destOrd="0" presId="urn:microsoft.com/office/officeart/2018/2/layout/IconVerticalSolidList"/>
    <dgm:cxn modelId="{980FC20E-F149-4340-8CCD-3FB8C155BF3E}" type="presParOf" srcId="{A48DA113-B3FA-490B-B32D-453742802125}" destId="{4719B091-F49F-4A9D-B6DE-6B1EC133D16A}" srcOrd="1" destOrd="0" presId="urn:microsoft.com/office/officeart/2018/2/layout/IconVerticalSolidList"/>
    <dgm:cxn modelId="{F0D32C71-A22A-42EC-A083-BBC5AD9C2B12}" type="presParOf" srcId="{A48DA113-B3FA-490B-B32D-453742802125}" destId="{A0AF7036-878D-4C85-96C2-6172ADD11E8D}" srcOrd="2" destOrd="0" presId="urn:microsoft.com/office/officeart/2018/2/layout/IconVerticalSolidList"/>
    <dgm:cxn modelId="{00442227-1A37-4386-A944-1FE5F7543BFA}" type="presParOf" srcId="{A48DA113-B3FA-490B-B32D-453742802125}" destId="{FC29FF89-848C-41C9-845B-E29B1EC490E7}" srcOrd="3" destOrd="0" presId="urn:microsoft.com/office/officeart/2018/2/layout/IconVerticalSolidList"/>
    <dgm:cxn modelId="{D7804C98-436D-44F6-A858-6C2A56BD7703}" type="presParOf" srcId="{5183D047-7438-4D9E-B00E-6FF5E10BE3CC}" destId="{6A3158ED-D764-4872-89C9-6F8106F3DEC2}" srcOrd="1" destOrd="0" presId="urn:microsoft.com/office/officeart/2018/2/layout/IconVerticalSolidList"/>
    <dgm:cxn modelId="{D165CBC4-41B5-4111-9678-2E32873C06DC}" type="presParOf" srcId="{5183D047-7438-4D9E-B00E-6FF5E10BE3CC}" destId="{7F1C6C74-A85A-4276-814D-9D5ADECD9F24}" srcOrd="2" destOrd="0" presId="urn:microsoft.com/office/officeart/2018/2/layout/IconVerticalSolidList"/>
    <dgm:cxn modelId="{0AB30ABE-5C29-4F09-AD53-C639868C5EE4}" type="presParOf" srcId="{7F1C6C74-A85A-4276-814D-9D5ADECD9F24}" destId="{B6844804-67D8-46D5-9AAE-AEE737BBC65A}" srcOrd="0" destOrd="0" presId="urn:microsoft.com/office/officeart/2018/2/layout/IconVerticalSolidList"/>
    <dgm:cxn modelId="{4958817B-3AC5-4D41-B386-B1D049F6B232}" type="presParOf" srcId="{7F1C6C74-A85A-4276-814D-9D5ADECD9F24}" destId="{8D8A247A-568C-4601-99E5-10019AEDCA8C}" srcOrd="1" destOrd="0" presId="urn:microsoft.com/office/officeart/2018/2/layout/IconVerticalSolidList"/>
    <dgm:cxn modelId="{FFDE8F75-D8F2-48A9-AB16-F2C624B00E69}" type="presParOf" srcId="{7F1C6C74-A85A-4276-814D-9D5ADECD9F24}" destId="{0C9AB459-CAC0-4658-A0C4-E8ECC4B58F6D}" srcOrd="2" destOrd="0" presId="urn:microsoft.com/office/officeart/2018/2/layout/IconVerticalSolidList"/>
    <dgm:cxn modelId="{81C4ADF3-9803-446F-A93A-FBC9FEE097DF}" type="presParOf" srcId="{7F1C6C74-A85A-4276-814D-9D5ADECD9F24}" destId="{DF3059AF-BA80-451D-92F2-47579411AD0E}" srcOrd="3" destOrd="0" presId="urn:microsoft.com/office/officeart/2018/2/layout/IconVerticalSolidList"/>
    <dgm:cxn modelId="{AA745CE5-1FEF-4F88-99B0-1E5F1C70C3B1}" type="presParOf" srcId="{5183D047-7438-4D9E-B00E-6FF5E10BE3CC}" destId="{718D9CEF-8EC6-4685-9AAE-2E70341B02E3}" srcOrd="3" destOrd="0" presId="urn:microsoft.com/office/officeart/2018/2/layout/IconVerticalSolidList"/>
    <dgm:cxn modelId="{835D7F72-98FA-4742-AB8C-CBF64A6261EC}" type="presParOf" srcId="{5183D047-7438-4D9E-B00E-6FF5E10BE3CC}" destId="{F1374E70-61B7-417C-A3D9-683F1A32DA9A}" srcOrd="4" destOrd="0" presId="urn:microsoft.com/office/officeart/2018/2/layout/IconVerticalSolidList"/>
    <dgm:cxn modelId="{D37CD80E-22C7-4D88-82FB-09E18D553C01}" type="presParOf" srcId="{F1374E70-61B7-417C-A3D9-683F1A32DA9A}" destId="{1630D657-5304-424C-BCB5-962FE59DDA2B}" srcOrd="0" destOrd="0" presId="urn:microsoft.com/office/officeart/2018/2/layout/IconVerticalSolidList"/>
    <dgm:cxn modelId="{41F3F998-12ED-4376-8D6E-16488B9610E4}" type="presParOf" srcId="{F1374E70-61B7-417C-A3D9-683F1A32DA9A}" destId="{49B0AB4D-053E-407C-BB56-F18B7A76F989}" srcOrd="1" destOrd="0" presId="urn:microsoft.com/office/officeart/2018/2/layout/IconVerticalSolidList"/>
    <dgm:cxn modelId="{B9A9F7B2-86BA-4A81-8368-CD087E6209BC}" type="presParOf" srcId="{F1374E70-61B7-417C-A3D9-683F1A32DA9A}" destId="{A6D47344-8C16-453F-A079-D569F06692F3}" srcOrd="2" destOrd="0" presId="urn:microsoft.com/office/officeart/2018/2/layout/IconVerticalSolidList"/>
    <dgm:cxn modelId="{997B4053-0D7B-43A2-9D54-D82E83340432}" type="presParOf" srcId="{F1374E70-61B7-417C-A3D9-683F1A32DA9A}" destId="{00C50AD2-4EAC-47E4-BCB8-59CEE9396E10}" srcOrd="3" destOrd="0" presId="urn:microsoft.com/office/officeart/2018/2/layout/IconVerticalSolidList"/>
    <dgm:cxn modelId="{C376526F-8D5A-445D-88EA-7DCF1C9B0033}" type="presParOf" srcId="{F1374E70-61B7-417C-A3D9-683F1A32DA9A}" destId="{EAF6A58D-4CC0-4ED9-9AB3-F8E37C55DABC}" srcOrd="4" destOrd="0" presId="urn:microsoft.com/office/officeart/2018/2/layout/IconVerticalSolidList"/>
    <dgm:cxn modelId="{3B334E1F-67BF-403C-9458-EB4E7B5E5186}" type="presParOf" srcId="{5183D047-7438-4D9E-B00E-6FF5E10BE3CC}" destId="{41708AB1-8512-4222-BE12-9846B2966497}" srcOrd="5" destOrd="0" presId="urn:microsoft.com/office/officeart/2018/2/layout/IconVerticalSolidList"/>
    <dgm:cxn modelId="{F42A011A-9C1B-4790-BFEC-9CE1F29DA9A7}" type="presParOf" srcId="{5183D047-7438-4D9E-B00E-6FF5E10BE3CC}" destId="{7593CFF6-9CDA-4C53-B815-E6742F218A9A}" srcOrd="6" destOrd="0" presId="urn:microsoft.com/office/officeart/2018/2/layout/IconVerticalSolidList"/>
    <dgm:cxn modelId="{7FB70D74-3AEC-45DB-96C4-1EC0EC8997CB}" type="presParOf" srcId="{7593CFF6-9CDA-4C53-B815-E6742F218A9A}" destId="{5BBEF060-B8AC-41B7-9D18-96FA727E1F42}" srcOrd="0" destOrd="0" presId="urn:microsoft.com/office/officeart/2018/2/layout/IconVerticalSolidList"/>
    <dgm:cxn modelId="{153B4EC2-D18A-422C-82E8-B604E11113A8}" type="presParOf" srcId="{7593CFF6-9CDA-4C53-B815-E6742F218A9A}" destId="{5A4BCF43-5237-428A-A960-E5A7836831B5}" srcOrd="1" destOrd="0" presId="urn:microsoft.com/office/officeart/2018/2/layout/IconVerticalSolidList"/>
    <dgm:cxn modelId="{06A93263-BAC4-48F4-AF0C-AA2136E64DD4}" type="presParOf" srcId="{7593CFF6-9CDA-4C53-B815-E6742F218A9A}" destId="{91E9B063-BBFE-4065-89CA-B1DF90BD1611}" srcOrd="2" destOrd="0" presId="urn:microsoft.com/office/officeart/2018/2/layout/IconVerticalSolidList"/>
    <dgm:cxn modelId="{F7D94957-0DF5-4E8E-9A1A-28102172E1FE}" type="presParOf" srcId="{7593CFF6-9CDA-4C53-B815-E6742F218A9A}" destId="{B453EEE8-F421-47CC-8AA4-7871066D7F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614DF-F744-4858-8EC6-A0DB82DF92FE}">
      <dsp:nvSpPr>
        <dsp:cNvPr id="0" name=""/>
        <dsp:cNvSpPr/>
      </dsp:nvSpPr>
      <dsp:spPr>
        <a:xfrm>
          <a:off x="0" y="2245"/>
          <a:ext cx="6188689" cy="11378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9B091-F49F-4A9D-B6DE-6B1EC133D16A}">
      <dsp:nvSpPr>
        <dsp:cNvPr id="0" name=""/>
        <dsp:cNvSpPr/>
      </dsp:nvSpPr>
      <dsp:spPr>
        <a:xfrm>
          <a:off x="344203" y="258264"/>
          <a:ext cx="625824" cy="6258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9FF89-848C-41C9-845B-E29B1EC490E7}">
      <dsp:nvSpPr>
        <dsp:cNvPr id="0" name=""/>
        <dsp:cNvSpPr/>
      </dsp:nvSpPr>
      <dsp:spPr>
        <a:xfrm>
          <a:off x="1314230" y="2245"/>
          <a:ext cx="4874458" cy="1137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24" tIns="120424" rIns="120424" bIns="1204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Reinforcement Learning Background </a:t>
          </a:r>
          <a:endParaRPr lang="en-US" sz="2200" kern="1200"/>
        </a:p>
      </dsp:txBody>
      <dsp:txXfrm>
        <a:off x="1314230" y="2245"/>
        <a:ext cx="4874458" cy="1137862"/>
      </dsp:txXfrm>
    </dsp:sp>
    <dsp:sp modelId="{B6844804-67D8-46D5-9AAE-AEE737BBC65A}">
      <dsp:nvSpPr>
        <dsp:cNvPr id="0" name=""/>
        <dsp:cNvSpPr/>
      </dsp:nvSpPr>
      <dsp:spPr>
        <a:xfrm>
          <a:off x="0" y="1424572"/>
          <a:ext cx="6188689" cy="1137862"/>
        </a:xfrm>
        <a:prstGeom prst="roundRect">
          <a:avLst>
            <a:gd name="adj" fmla="val 10000"/>
          </a:avLst>
        </a:prstGeom>
        <a:solidFill>
          <a:schemeClr val="accent5">
            <a:hueOff val="498289"/>
            <a:satOff val="139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A247A-568C-4601-99E5-10019AEDCA8C}">
      <dsp:nvSpPr>
        <dsp:cNvPr id="0" name=""/>
        <dsp:cNvSpPr/>
      </dsp:nvSpPr>
      <dsp:spPr>
        <a:xfrm>
          <a:off x="344203" y="1680591"/>
          <a:ext cx="625824" cy="625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059AF-BA80-451D-92F2-47579411AD0E}">
      <dsp:nvSpPr>
        <dsp:cNvPr id="0" name=""/>
        <dsp:cNvSpPr/>
      </dsp:nvSpPr>
      <dsp:spPr>
        <a:xfrm>
          <a:off x="1314230" y="1424572"/>
          <a:ext cx="4874458" cy="1137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24" tIns="120424" rIns="120424" bIns="1204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What is Reinforcement Learning?</a:t>
          </a:r>
          <a:endParaRPr lang="en-US" sz="2200" kern="1200"/>
        </a:p>
      </dsp:txBody>
      <dsp:txXfrm>
        <a:off x="1314230" y="1424572"/>
        <a:ext cx="4874458" cy="1137862"/>
      </dsp:txXfrm>
    </dsp:sp>
    <dsp:sp modelId="{1630D657-5304-424C-BCB5-962FE59DDA2B}">
      <dsp:nvSpPr>
        <dsp:cNvPr id="0" name=""/>
        <dsp:cNvSpPr/>
      </dsp:nvSpPr>
      <dsp:spPr>
        <a:xfrm>
          <a:off x="0" y="2846900"/>
          <a:ext cx="6188689" cy="1137862"/>
        </a:xfrm>
        <a:prstGeom prst="roundRect">
          <a:avLst>
            <a:gd name="adj" fmla="val 10000"/>
          </a:avLst>
        </a:prstGeom>
        <a:solidFill>
          <a:schemeClr val="accent5">
            <a:hueOff val="996578"/>
            <a:satOff val="279"/>
            <a:lumOff val="-4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0AB4D-053E-407C-BB56-F18B7A76F989}">
      <dsp:nvSpPr>
        <dsp:cNvPr id="0" name=""/>
        <dsp:cNvSpPr/>
      </dsp:nvSpPr>
      <dsp:spPr>
        <a:xfrm>
          <a:off x="344203" y="3102919"/>
          <a:ext cx="625824" cy="625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50AD2-4EAC-47E4-BCB8-59CEE9396E10}">
      <dsp:nvSpPr>
        <dsp:cNvPr id="0" name=""/>
        <dsp:cNvSpPr/>
      </dsp:nvSpPr>
      <dsp:spPr>
        <a:xfrm>
          <a:off x="1314230" y="2846900"/>
          <a:ext cx="2784910" cy="1137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24" tIns="120424" rIns="120424" bIns="1204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My project:</a:t>
          </a:r>
          <a:endParaRPr lang="en-US" sz="2200" kern="1200"/>
        </a:p>
      </dsp:txBody>
      <dsp:txXfrm>
        <a:off x="1314230" y="2846900"/>
        <a:ext cx="2784910" cy="1137862"/>
      </dsp:txXfrm>
    </dsp:sp>
    <dsp:sp modelId="{EAF6A58D-4CC0-4ED9-9AB3-F8E37C55DABC}">
      <dsp:nvSpPr>
        <dsp:cNvPr id="0" name=""/>
        <dsp:cNvSpPr/>
      </dsp:nvSpPr>
      <dsp:spPr>
        <a:xfrm>
          <a:off x="4099140" y="2846900"/>
          <a:ext cx="2089548" cy="1137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24" tIns="120424" rIns="120424" bIns="12042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Its current state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Its future</a:t>
          </a:r>
          <a:endParaRPr lang="en-US" sz="1800" kern="1200"/>
        </a:p>
      </dsp:txBody>
      <dsp:txXfrm>
        <a:off x="4099140" y="2846900"/>
        <a:ext cx="2089548" cy="1137862"/>
      </dsp:txXfrm>
    </dsp:sp>
    <dsp:sp modelId="{5BBEF060-B8AC-41B7-9D18-96FA727E1F42}">
      <dsp:nvSpPr>
        <dsp:cNvPr id="0" name=""/>
        <dsp:cNvSpPr/>
      </dsp:nvSpPr>
      <dsp:spPr>
        <a:xfrm>
          <a:off x="0" y="4269228"/>
          <a:ext cx="6188689" cy="1137862"/>
        </a:xfrm>
        <a:prstGeom prst="roundRect">
          <a:avLst>
            <a:gd name="adj" fmla="val 10000"/>
          </a:avLst>
        </a:prstGeom>
        <a:solidFill>
          <a:schemeClr val="accent5">
            <a:hueOff val="1494868"/>
            <a:satOff val="418"/>
            <a:lumOff val="-7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BCF43-5237-428A-A960-E5A7836831B5}">
      <dsp:nvSpPr>
        <dsp:cNvPr id="0" name=""/>
        <dsp:cNvSpPr/>
      </dsp:nvSpPr>
      <dsp:spPr>
        <a:xfrm>
          <a:off x="344203" y="4525247"/>
          <a:ext cx="625824" cy="6258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3EEE8-F421-47CC-8AA4-7871066D7FCE}">
      <dsp:nvSpPr>
        <dsp:cNvPr id="0" name=""/>
        <dsp:cNvSpPr/>
      </dsp:nvSpPr>
      <dsp:spPr>
        <a:xfrm>
          <a:off x="1314230" y="4269228"/>
          <a:ext cx="4874458" cy="1137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24" tIns="120424" rIns="120424" bIns="1204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Conclusions</a:t>
          </a:r>
          <a:endParaRPr lang="en-US" sz="2200" kern="1200"/>
        </a:p>
      </dsp:txBody>
      <dsp:txXfrm>
        <a:off x="1314230" y="4269228"/>
        <a:ext cx="4874458" cy="1137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8A68B-5997-4215-8D56-C6A51B7F6A51}" type="datetimeFigureOut">
              <a:rPr lang="en-GB" smtClean="0"/>
              <a:t>02/12/2023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45148-F6FD-4433-9FD5-6BE1074602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791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everyone, I’m Cougar, and my project is about implementing reinforcement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45148-F6FD-4433-9FD5-6BE1074602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981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45148-F6FD-4433-9FD5-6BE10746024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31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Reinforcement learning is one of the main paradigms of Machine learning,</a:t>
            </a:r>
          </a:p>
          <a:p>
            <a:endParaRPr lang="en-GB" dirty="0"/>
          </a:p>
          <a:p>
            <a:r>
              <a:rPr lang="en-GB" dirty="0"/>
              <a:t>Its an </a:t>
            </a:r>
            <a:r>
              <a:rPr lang="en-GB" dirty="0" err="1"/>
              <a:t>exctiting</a:t>
            </a:r>
            <a:r>
              <a:rPr lang="en-GB" dirty="0"/>
              <a:t> area of research </a:t>
            </a:r>
          </a:p>
          <a:p>
            <a:endParaRPr lang="en-GB" dirty="0"/>
          </a:p>
          <a:p>
            <a:r>
              <a:rPr lang="en-GB" dirty="0"/>
              <a:t>It encompasses a class of</a:t>
            </a:r>
            <a:r>
              <a:rPr lang="en-GB" baseline="0" dirty="0"/>
              <a:t> problems,</a:t>
            </a:r>
            <a:r>
              <a:rPr lang="en-GB" dirty="0"/>
              <a:t> wide number of solutions that work</a:t>
            </a:r>
            <a:r>
              <a:rPr lang="en-GB" baseline="0" dirty="0"/>
              <a:t> well with it </a:t>
            </a:r>
          </a:p>
          <a:p>
            <a:endParaRPr lang="en-GB" baseline="0" dirty="0"/>
          </a:p>
          <a:p>
            <a:r>
              <a:rPr lang="en-GB" baseline="0" dirty="0"/>
              <a:t>Its core </a:t>
            </a:r>
            <a:r>
              <a:rPr lang="en-GB" baseline="0" dirty="0" err="1"/>
              <a:t>thoery</a:t>
            </a:r>
            <a:r>
              <a:rPr lang="en-GB" dirty="0"/>
              <a:t> but its core is </a:t>
            </a:r>
            <a:r>
              <a:rPr lang="en-GB" dirty="0" err="1"/>
              <a:t>widley</a:t>
            </a:r>
            <a:r>
              <a:rPr lang="en-GB" dirty="0"/>
              <a:t> applicable to problems such as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You may have heard of other paradigms like supervised and unsupervised learning, they seem to exhaustively classify machine learning paradigms, however </a:t>
            </a:r>
            <a:r>
              <a:rPr lang="en-GB" dirty="0" err="1"/>
              <a:t>reinforment</a:t>
            </a:r>
            <a:r>
              <a:rPr lang="en-GB" dirty="0"/>
              <a:t> learning is a paradigm in its own right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Reinfomrent</a:t>
            </a:r>
            <a:r>
              <a:rPr lang="en-GB" baseline="0" dirty="0"/>
              <a:t> learning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45148-F6FD-4433-9FD5-6BE1074602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0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Reinforcement learning is different</a:t>
            </a:r>
            <a:r>
              <a:rPr lang="en-GB" baseline="0" dirty="0"/>
              <a:t> from other kinds of learning because:</a:t>
            </a: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not needing labelled input/output</a:t>
            </a:r>
            <a:endParaRPr lang="en-GB" baseline="0" dirty="0"/>
          </a:p>
          <a:p>
            <a:r>
              <a:rPr lang="en-GB" baseline="0" dirty="0"/>
              <a:t>of its delayed reward.</a:t>
            </a:r>
          </a:p>
          <a:p>
            <a:r>
              <a:rPr lang="en-GB" baseline="0" dirty="0"/>
              <a:t>Having a goal cumulative reward drives its actions its unlike unsupervised learning -&gt; not uncovering </a:t>
            </a:r>
            <a:r>
              <a:rPr lang="en-GB" baseline="0" dirty="0" err="1"/>
              <a:t>parterns</a:t>
            </a:r>
            <a:r>
              <a:rPr lang="en-GB" baseline="0" dirty="0"/>
              <a:t> and structures in the </a:t>
            </a:r>
            <a:r>
              <a:rPr lang="en-GB" baseline="0" dirty="0" err="1"/>
              <a:t>the</a:t>
            </a:r>
            <a:r>
              <a:rPr lang="en-GB" baseline="0" dirty="0"/>
              <a:t> underlying data just trying to exploit it </a:t>
            </a:r>
          </a:p>
          <a:p>
            <a:endParaRPr lang="en-GB" baseline="0" dirty="0"/>
          </a:p>
          <a:p>
            <a:r>
              <a:rPr lang="en-GB" baseline="0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45148-F6FD-4433-9FD5-6BE1074602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30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The</a:t>
            </a:r>
            <a:r>
              <a:rPr lang="en-GB" baseline="0" dirty="0"/>
              <a:t> goals of my project is to implement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45148-F6FD-4433-9FD5-6BE10746024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2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45148-F6FD-4433-9FD5-6BE10746024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720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</a:t>
            </a:r>
            <a:r>
              <a:rPr lang="en-GB" baseline="0" dirty="0"/>
              <a:t> </a:t>
            </a:r>
            <a:r>
              <a:rPr lang="en-GB" dirty="0" err="1"/>
              <a:t>Strats</a:t>
            </a:r>
            <a:r>
              <a:rPr lang="en-GB" baseline="0" dirty="0"/>
              <a:t>: upper confidence bound, epsilon soft, </a:t>
            </a:r>
            <a:r>
              <a:rPr lang="en-GB" baseline="0" dirty="0" err="1"/>
              <a:t>softmax</a:t>
            </a:r>
            <a:r>
              <a:rPr lang="en-GB" baseline="0" dirty="0"/>
              <a:t>, </a:t>
            </a:r>
            <a:r>
              <a:rPr lang="en-GB" dirty="0"/>
              <a:t>pursuit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Resource Trade-offs such as managing battery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45148-F6FD-4433-9FD5-6BE10746024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4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curse of dimensionality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45148-F6FD-4433-9FD5-6BE10746024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645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Saturday, December 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0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Saturday, December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0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Saturday, December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4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Saturday, December 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8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Saturday, December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1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Saturday, December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7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Saturday, December 2,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Saturday, December 2,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6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Saturday, December 2,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9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Saturday, December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Saturday, December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5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Saturday, December 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81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ayve.ai/thinking/learning-to-drive-in-a-da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s://web.stanford.edu/~surag/posts/alphazero.html" TargetMode="External"/><Relationship Id="rId4" Type="http://schemas.openxmlformats.org/officeDocument/2006/relationships/hyperlink" Target="https://www.science.org/doi/10.1126/sciadv.aap788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CEB5B4-CDED-47E6-9A79-D8983C3D4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0332B2-2BC3-434F-B11C-851A29882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F54EC60-509D-4A90-A637-580B5967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078284 w 12192000"/>
              <a:gd name="connsiteY1" fmla="*/ 0 h 6858000"/>
              <a:gd name="connsiteX2" fmla="*/ 10117114 w 12192000"/>
              <a:gd name="connsiteY2" fmla="*/ 31950 h 6858000"/>
              <a:gd name="connsiteX3" fmla="*/ 12038791 w 12192000"/>
              <a:gd name="connsiteY3" fmla="*/ 2405191 h 6858000"/>
              <a:gd name="connsiteX4" fmla="*/ 12192000 w 12192000"/>
              <a:gd name="connsiteY4" fmla="*/ 274539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078284" y="0"/>
                </a:lnTo>
                <a:lnTo>
                  <a:pt x="10117114" y="31950"/>
                </a:lnTo>
                <a:cubicBezTo>
                  <a:pt x="10983782" y="763968"/>
                  <a:pt x="11616084" y="1548856"/>
                  <a:pt x="12038791" y="2405191"/>
                </a:cubicBezTo>
                <a:lnTo>
                  <a:pt x="12192000" y="2745399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6608A-F49D-8396-962F-9D76B2E9A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619199"/>
            <a:ext cx="8831988" cy="576000"/>
          </a:xfrm>
        </p:spPr>
        <p:txBody>
          <a:bodyPr wrap="square" anchor="t">
            <a:normAutofit/>
          </a:bodyPr>
          <a:lstStyle/>
          <a:p>
            <a:pPr algn="l"/>
            <a:r>
              <a:rPr lang="en-GB" sz="3200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FB144-002B-1B17-4EF0-72201AB04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99" y="1265256"/>
            <a:ext cx="8831989" cy="709746"/>
          </a:xfrm>
        </p:spPr>
        <p:txBody>
          <a:bodyPr wrap="square">
            <a:normAutofit/>
          </a:bodyPr>
          <a:lstStyle/>
          <a:p>
            <a:pPr algn="l"/>
            <a:r>
              <a:rPr lang="en-GB" sz="2000" dirty="0"/>
              <a:t>FYP – Resourceful Robots – Cougar Tasker - 100927777</a:t>
            </a:r>
          </a:p>
        </p:txBody>
      </p:sp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E6952247-6BFE-24F1-F019-D94D60118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07" b="23610"/>
          <a:stretch/>
        </p:blipFill>
        <p:spPr>
          <a:xfrm>
            <a:off x="20" y="2540448"/>
            <a:ext cx="12191980" cy="4317552"/>
          </a:xfrm>
          <a:custGeom>
            <a:avLst/>
            <a:gdLst/>
            <a:ahLst/>
            <a:cxnLst/>
            <a:rect l="l" t="t" r="r" b="b"/>
            <a:pathLst>
              <a:path w="12192000" h="4317552">
                <a:moveTo>
                  <a:pt x="7327165" y="60"/>
                </a:moveTo>
                <a:cubicBezTo>
                  <a:pt x="8798454" y="-2521"/>
                  <a:pt x="11554118" y="80070"/>
                  <a:pt x="11933882" y="80070"/>
                </a:cubicBezTo>
                <a:cubicBezTo>
                  <a:pt x="11994255" y="80070"/>
                  <a:pt x="12047081" y="80070"/>
                  <a:pt x="12093304" y="80070"/>
                </a:cubicBezTo>
                <a:lnTo>
                  <a:pt x="12192000" y="80070"/>
                </a:lnTo>
                <a:lnTo>
                  <a:pt x="12192000" y="4317552"/>
                </a:lnTo>
                <a:lnTo>
                  <a:pt x="0" y="4317552"/>
                </a:lnTo>
                <a:lnTo>
                  <a:pt x="0" y="70061"/>
                </a:lnTo>
                <a:lnTo>
                  <a:pt x="272019" y="75122"/>
                </a:lnTo>
                <a:cubicBezTo>
                  <a:pt x="866922" y="88867"/>
                  <a:pt x="1578979" y="113302"/>
                  <a:pt x="1822418" y="64432"/>
                </a:cubicBezTo>
                <a:cubicBezTo>
                  <a:pt x="2211920" y="1878"/>
                  <a:pt x="5717437" y="64432"/>
                  <a:pt x="6558758" y="17516"/>
                </a:cubicBezTo>
                <a:cubicBezTo>
                  <a:pt x="6716507" y="5787"/>
                  <a:pt x="6987636" y="656"/>
                  <a:pt x="7327165" y="6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C4408D-5823-4186-97B4-25D12A9F9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1608" y="671426"/>
            <a:ext cx="2180393" cy="2972339"/>
          </a:xfrm>
          <a:custGeom>
            <a:avLst/>
            <a:gdLst>
              <a:gd name="connsiteX0" fmla="*/ 1400088 w 2180393"/>
              <a:gd name="connsiteY0" fmla="*/ 850 h 2972339"/>
              <a:gd name="connsiteX1" fmla="*/ 1564820 w 2180393"/>
              <a:gd name="connsiteY1" fmla="*/ 140951 h 2972339"/>
              <a:gd name="connsiteX2" fmla="*/ 1610980 w 2180393"/>
              <a:gd name="connsiteY2" fmla="*/ 245364 h 2972339"/>
              <a:gd name="connsiteX3" fmla="*/ 1686609 w 2180393"/>
              <a:gd name="connsiteY3" fmla="*/ 552617 h 2972339"/>
              <a:gd name="connsiteX4" fmla="*/ 1734955 w 2180393"/>
              <a:gd name="connsiteY4" fmla="*/ 864590 h 2972339"/>
              <a:gd name="connsiteX5" fmla="*/ 2125123 w 2180393"/>
              <a:gd name="connsiteY5" fmla="*/ 639922 h 2972339"/>
              <a:gd name="connsiteX6" fmla="*/ 2180393 w 2180393"/>
              <a:gd name="connsiteY6" fmla="*/ 608096 h 2972339"/>
              <a:gd name="connsiteX7" fmla="*/ 2180393 w 2180393"/>
              <a:gd name="connsiteY7" fmla="*/ 1353285 h 2972339"/>
              <a:gd name="connsiteX8" fmla="*/ 2151774 w 2180393"/>
              <a:gd name="connsiteY8" fmla="*/ 1371544 h 2972339"/>
              <a:gd name="connsiteX9" fmla="*/ 2007201 w 2180393"/>
              <a:gd name="connsiteY9" fmla="*/ 1463785 h 2972339"/>
              <a:gd name="connsiteX10" fmla="*/ 2114902 w 2180393"/>
              <a:gd name="connsiteY10" fmla="*/ 1491649 h 2972339"/>
              <a:gd name="connsiteX11" fmla="*/ 2180393 w 2180393"/>
              <a:gd name="connsiteY11" fmla="*/ 1508592 h 2972339"/>
              <a:gd name="connsiteX12" fmla="*/ 2180393 w 2180393"/>
              <a:gd name="connsiteY12" fmla="*/ 2169111 h 2972339"/>
              <a:gd name="connsiteX13" fmla="*/ 2074192 w 2180393"/>
              <a:gd name="connsiteY13" fmla="*/ 2143448 h 2972339"/>
              <a:gd name="connsiteX14" fmla="*/ 1764757 w 2180393"/>
              <a:gd name="connsiteY14" fmla="*/ 2011520 h 2972339"/>
              <a:gd name="connsiteX15" fmla="*/ 1788238 w 2180393"/>
              <a:gd name="connsiteY15" fmla="*/ 2277215 h 2972339"/>
              <a:gd name="connsiteX16" fmla="*/ 1790306 w 2180393"/>
              <a:gd name="connsiteY16" fmla="*/ 2614053 h 2972339"/>
              <a:gd name="connsiteX17" fmla="*/ 1729637 w 2180393"/>
              <a:gd name="connsiteY17" fmla="*/ 2815626 h 2972339"/>
              <a:gd name="connsiteX18" fmla="*/ 1622806 w 2180393"/>
              <a:gd name="connsiteY18" fmla="*/ 2912786 h 2972339"/>
              <a:gd name="connsiteX19" fmla="*/ 1424688 w 2180393"/>
              <a:gd name="connsiteY19" fmla="*/ 2969538 h 2972339"/>
              <a:gd name="connsiteX20" fmla="*/ 1130679 w 2180393"/>
              <a:gd name="connsiteY20" fmla="*/ 2829322 h 2972339"/>
              <a:gd name="connsiteX21" fmla="*/ 1082217 w 2180393"/>
              <a:gd name="connsiteY21" fmla="*/ 2646628 h 2972339"/>
              <a:gd name="connsiteX22" fmla="*/ 1096958 w 2180393"/>
              <a:gd name="connsiteY22" fmla="*/ 2082085 h 2972339"/>
              <a:gd name="connsiteX23" fmla="*/ 801449 w 2180393"/>
              <a:gd name="connsiteY23" fmla="*/ 2290564 h 2972339"/>
              <a:gd name="connsiteX24" fmla="*/ 724319 w 2180393"/>
              <a:gd name="connsiteY24" fmla="*/ 2332006 h 2972339"/>
              <a:gd name="connsiteX25" fmla="*/ 674473 w 2180393"/>
              <a:gd name="connsiteY25" fmla="*/ 2368729 h 2972339"/>
              <a:gd name="connsiteX26" fmla="*/ 409932 w 2180393"/>
              <a:gd name="connsiteY26" fmla="*/ 2431353 h 2972339"/>
              <a:gd name="connsiteX27" fmla="*/ 260626 w 2180393"/>
              <a:gd name="connsiteY27" fmla="*/ 2282964 h 2972339"/>
              <a:gd name="connsiteX28" fmla="*/ 210896 w 2180393"/>
              <a:gd name="connsiteY28" fmla="*/ 2190408 h 2972339"/>
              <a:gd name="connsiteX29" fmla="*/ 186148 w 2180393"/>
              <a:gd name="connsiteY29" fmla="*/ 2014851 h 2972339"/>
              <a:gd name="connsiteX30" fmla="*/ 309671 w 2180393"/>
              <a:gd name="connsiteY30" fmla="*/ 1819265 h 2972339"/>
              <a:gd name="connsiteX31" fmla="*/ 751151 w 2180393"/>
              <a:gd name="connsiteY31" fmla="*/ 1512475 h 2972339"/>
              <a:gd name="connsiteX32" fmla="*/ 486727 w 2180393"/>
              <a:gd name="connsiteY32" fmla="*/ 1445820 h 2972339"/>
              <a:gd name="connsiteX33" fmla="*/ 157147 w 2180393"/>
              <a:gd name="connsiteY33" fmla="*/ 1294897 h 2972339"/>
              <a:gd name="connsiteX34" fmla="*/ 27986 w 2180393"/>
              <a:gd name="connsiteY34" fmla="*/ 1165503 h 2972339"/>
              <a:gd name="connsiteX35" fmla="*/ 40076 w 2180393"/>
              <a:gd name="connsiteY35" fmla="*/ 910514 h 2972339"/>
              <a:gd name="connsiteX36" fmla="*/ 237161 w 2180393"/>
              <a:gd name="connsiteY36" fmla="*/ 685343 h 2972339"/>
              <a:gd name="connsiteX37" fmla="*/ 397290 w 2180393"/>
              <a:gd name="connsiteY37" fmla="*/ 668881 h 2972339"/>
              <a:gd name="connsiteX38" fmla="*/ 1077863 w 2180393"/>
              <a:gd name="connsiteY38" fmla="*/ 899583 h 2972339"/>
              <a:gd name="connsiteX39" fmla="*/ 991644 w 2180393"/>
              <a:gd name="connsiteY39" fmla="*/ 498623 h 2972339"/>
              <a:gd name="connsiteX40" fmla="*/ 975301 w 2180393"/>
              <a:gd name="connsiteY40" fmla="*/ 209214 h 2972339"/>
              <a:gd name="connsiteX41" fmla="*/ 1147404 w 2180393"/>
              <a:gd name="connsiteY41" fmla="*/ 67043 h 2972339"/>
              <a:gd name="connsiteX42" fmla="*/ 1400088 w 2180393"/>
              <a:gd name="connsiteY42" fmla="*/ 850 h 297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80393" h="2972339">
                <a:moveTo>
                  <a:pt x="1400088" y="850"/>
                </a:moveTo>
                <a:cubicBezTo>
                  <a:pt x="1462942" y="6837"/>
                  <a:pt x="1515090" y="48395"/>
                  <a:pt x="1564820" y="140951"/>
                </a:cubicBezTo>
                <a:cubicBezTo>
                  <a:pt x="1589684" y="187229"/>
                  <a:pt x="1606261" y="218081"/>
                  <a:pt x="1610980" y="245364"/>
                </a:cubicBezTo>
                <a:cubicBezTo>
                  <a:pt x="1632277" y="303499"/>
                  <a:pt x="1652422" y="322494"/>
                  <a:pt x="1686609" y="552617"/>
                </a:cubicBezTo>
                <a:cubicBezTo>
                  <a:pt x="1729085" y="798166"/>
                  <a:pt x="1731503" y="747168"/>
                  <a:pt x="1734955" y="864590"/>
                </a:cubicBezTo>
                <a:cubicBezTo>
                  <a:pt x="1928527" y="753127"/>
                  <a:pt x="2049509" y="683462"/>
                  <a:pt x="2125123" y="639922"/>
                </a:cubicBezTo>
                <a:lnTo>
                  <a:pt x="2180393" y="608096"/>
                </a:lnTo>
                <a:lnTo>
                  <a:pt x="2180393" y="1353285"/>
                </a:lnTo>
                <a:lnTo>
                  <a:pt x="2151774" y="1371544"/>
                </a:lnTo>
                <a:cubicBezTo>
                  <a:pt x="2007201" y="1463785"/>
                  <a:pt x="2007201" y="1463785"/>
                  <a:pt x="2007201" y="1463785"/>
                </a:cubicBezTo>
                <a:cubicBezTo>
                  <a:pt x="2045442" y="1473678"/>
                  <a:pt x="2081292" y="1482953"/>
                  <a:pt x="2114902" y="1491649"/>
                </a:cubicBezTo>
                <a:lnTo>
                  <a:pt x="2180393" y="1508592"/>
                </a:lnTo>
                <a:lnTo>
                  <a:pt x="2180393" y="2169111"/>
                </a:lnTo>
                <a:lnTo>
                  <a:pt x="2074192" y="2143448"/>
                </a:lnTo>
                <a:cubicBezTo>
                  <a:pt x="1928338" y="2112480"/>
                  <a:pt x="1776614" y="2015089"/>
                  <a:pt x="1764757" y="2011520"/>
                </a:cubicBezTo>
                <a:cubicBezTo>
                  <a:pt x="1765908" y="2050661"/>
                  <a:pt x="1777648" y="2183508"/>
                  <a:pt x="1788238" y="2277215"/>
                </a:cubicBezTo>
                <a:cubicBezTo>
                  <a:pt x="1777531" y="2312786"/>
                  <a:pt x="1801129" y="2449203"/>
                  <a:pt x="1790306" y="2614053"/>
                </a:cubicBezTo>
                <a:cubicBezTo>
                  <a:pt x="1783052" y="2767046"/>
                  <a:pt x="1758187" y="2720768"/>
                  <a:pt x="1729637" y="2815626"/>
                </a:cubicBezTo>
                <a:cubicBezTo>
                  <a:pt x="1718930" y="2851197"/>
                  <a:pt x="1684510" y="2879632"/>
                  <a:pt x="1622806" y="2912786"/>
                </a:cubicBezTo>
                <a:cubicBezTo>
                  <a:pt x="1557534" y="2957797"/>
                  <a:pt x="1491111" y="2963668"/>
                  <a:pt x="1424688" y="2969538"/>
                </a:cubicBezTo>
                <a:cubicBezTo>
                  <a:pt x="1303699" y="2984849"/>
                  <a:pt x="1188697" y="2937304"/>
                  <a:pt x="1130679" y="2829322"/>
                </a:cubicBezTo>
                <a:cubicBezTo>
                  <a:pt x="1105814" y="2783044"/>
                  <a:pt x="1096375" y="2728478"/>
                  <a:pt x="1082217" y="2646628"/>
                </a:cubicBezTo>
                <a:cubicBezTo>
                  <a:pt x="1124008" y="2335922"/>
                  <a:pt x="1108582" y="2344211"/>
                  <a:pt x="1096958" y="2082085"/>
                </a:cubicBezTo>
                <a:cubicBezTo>
                  <a:pt x="801449" y="2290564"/>
                  <a:pt x="801449" y="2290564"/>
                  <a:pt x="801449" y="2290564"/>
                </a:cubicBezTo>
                <a:cubicBezTo>
                  <a:pt x="774166" y="2295284"/>
                  <a:pt x="743314" y="2311861"/>
                  <a:pt x="724319" y="2332006"/>
                </a:cubicBezTo>
                <a:cubicBezTo>
                  <a:pt x="708893" y="2340295"/>
                  <a:pt x="689899" y="2360441"/>
                  <a:pt x="674473" y="2368729"/>
                </a:cubicBezTo>
                <a:cubicBezTo>
                  <a:pt x="551066" y="2435037"/>
                  <a:pt x="469217" y="2449196"/>
                  <a:pt x="409932" y="2431353"/>
                </a:cubicBezTo>
                <a:cubicBezTo>
                  <a:pt x="354215" y="2401652"/>
                  <a:pt x="302067" y="2360094"/>
                  <a:pt x="260626" y="2282964"/>
                </a:cubicBezTo>
                <a:cubicBezTo>
                  <a:pt x="264195" y="2271106"/>
                  <a:pt x="244049" y="2252112"/>
                  <a:pt x="210896" y="2190408"/>
                </a:cubicBezTo>
                <a:cubicBezTo>
                  <a:pt x="186031" y="2144130"/>
                  <a:pt x="176592" y="2089563"/>
                  <a:pt x="186148" y="2014851"/>
                </a:cubicBezTo>
                <a:cubicBezTo>
                  <a:pt x="195703" y="1940139"/>
                  <a:pt x="240830" y="1876133"/>
                  <a:pt x="309671" y="1819265"/>
                </a:cubicBezTo>
                <a:cubicBezTo>
                  <a:pt x="751151" y="1512475"/>
                  <a:pt x="751151" y="1512475"/>
                  <a:pt x="751151" y="1512475"/>
                </a:cubicBezTo>
                <a:cubicBezTo>
                  <a:pt x="629012" y="1488645"/>
                  <a:pt x="640869" y="1492213"/>
                  <a:pt x="486727" y="1445820"/>
                </a:cubicBezTo>
                <a:cubicBezTo>
                  <a:pt x="324296" y="1384000"/>
                  <a:pt x="209294" y="1336455"/>
                  <a:pt x="157147" y="1294897"/>
                </a:cubicBezTo>
                <a:cubicBezTo>
                  <a:pt x="93142" y="1249770"/>
                  <a:pt x="52851" y="1211781"/>
                  <a:pt x="27986" y="1165503"/>
                </a:cubicBezTo>
                <a:cubicBezTo>
                  <a:pt x="-17024" y="1100230"/>
                  <a:pt x="-3900" y="1013661"/>
                  <a:pt x="40076" y="910514"/>
                </a:cubicBezTo>
                <a:cubicBezTo>
                  <a:pt x="87621" y="795511"/>
                  <a:pt x="160031" y="726785"/>
                  <a:pt x="237161" y="685343"/>
                </a:cubicBezTo>
                <a:cubicBezTo>
                  <a:pt x="298864" y="652189"/>
                  <a:pt x="338004" y="651038"/>
                  <a:pt x="397290" y="668881"/>
                </a:cubicBezTo>
                <a:cubicBezTo>
                  <a:pt x="1077863" y="899583"/>
                  <a:pt x="1077863" y="899583"/>
                  <a:pt x="1077863" y="899583"/>
                </a:cubicBezTo>
                <a:cubicBezTo>
                  <a:pt x="991644" y="498623"/>
                  <a:pt x="991644" y="498623"/>
                  <a:pt x="991644" y="498623"/>
                </a:cubicBezTo>
                <a:cubicBezTo>
                  <a:pt x="940764" y="366927"/>
                  <a:pt x="942031" y="276789"/>
                  <a:pt x="975301" y="209214"/>
                </a:cubicBezTo>
                <a:cubicBezTo>
                  <a:pt x="1008571" y="141639"/>
                  <a:pt x="1073843" y="96628"/>
                  <a:pt x="1147404" y="67043"/>
                </a:cubicBezTo>
                <a:cubicBezTo>
                  <a:pt x="1251816" y="20880"/>
                  <a:pt x="1337234" y="-5136"/>
                  <a:pt x="1400088" y="850"/>
                </a:cubicBez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06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37AD9-683B-6CCD-CEEE-3603255DE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Conclusions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665F6F9E-D36E-08CE-21CD-622A954B4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49" r="6700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F28BD-9491-A540-2FA5-58DD80191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Reinforcement learning is incredible: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It doesn’t require a training set and can learn from its mistakes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Can achieve optimal behaviour</a:t>
            </a:r>
          </a:p>
          <a:p>
            <a:pPr>
              <a:buClr>
                <a:schemeClr val="accent1"/>
              </a:buClr>
            </a:pPr>
            <a:r>
              <a:rPr lang="en-GB" dirty="0"/>
              <a:t>However: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It requires tuning 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It can be costly in data and computation</a:t>
            </a:r>
          </a:p>
          <a:p>
            <a:pPr>
              <a:buClr>
                <a:schemeClr val="accent1"/>
              </a:buClr>
            </a:pPr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093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EBBDE-6173-D9D5-59FF-2030A188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GB"/>
              <a:t>Outline</a:t>
            </a:r>
            <a:endParaRPr lang="en-GB" dirty="0"/>
          </a:p>
        </p:txBody>
      </p:sp>
      <p:sp useBgFill="1">
        <p:nvSpPr>
          <p:cNvPr id="39" name="Freeform: Shape 34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8A35C0-7447-D8DD-2AB6-FC4E7F234F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94871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110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55414-18E2-C678-8AD7-06B8AD3D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Reinforcement Learning Background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FA743DCD-B643-490F-035B-62C8C34B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1700"/>
              <a:t>Machine Learning paradigm</a:t>
            </a: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1700"/>
              <a:t>Wide reaching with relevance to Optimal control theory and Operant conditioning</a:t>
            </a: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1700"/>
              <a:t>Applications such as: 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GB" sz="1700" b="0" i="0">
                <a:effectLst/>
                <a:latin typeface="IBM Plex Sans" panose="020B0503050203000203" pitchFamily="34" charset="0"/>
              </a:rPr>
              <a:t>Self-driving cars: </a:t>
            </a:r>
            <a:r>
              <a:rPr lang="en-GB" sz="1700" b="0" i="0">
                <a:effectLst/>
                <a:latin typeface="IBM Plex Sans" panose="020B0503050203000203" pitchFamily="34" charset="0"/>
                <a:hlinkClick r:id="rId3"/>
              </a:rPr>
              <a:t>Wayve.ai</a:t>
            </a:r>
            <a:endParaRPr lang="en-GB" sz="1700" b="0" i="0">
              <a:effectLst/>
              <a:latin typeface="IBM Plex Sans" panose="020B0503050203000203" pitchFamily="34" charset="0"/>
            </a:endParaRP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GB" sz="1700">
                <a:latin typeface="IBM Plex Sans" panose="020B0503050203000203" pitchFamily="34" charset="0"/>
              </a:rPr>
              <a:t>Medicine:  </a:t>
            </a:r>
            <a:r>
              <a:rPr lang="en-GB" sz="1700" err="1">
                <a:latin typeface="IBM Plex Sans" panose="020B0503050203000203" pitchFamily="34" charset="0"/>
                <a:hlinkClick r:id="rId4"/>
              </a:rPr>
              <a:t>ReLeaSE</a:t>
            </a:r>
            <a:r>
              <a:rPr lang="en-GB" sz="1700">
                <a:latin typeface="IBM Plex Sans" panose="020B0503050203000203" pitchFamily="34" charset="0"/>
              </a:rPr>
              <a:t> 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GB" sz="1700">
                <a:latin typeface="IBM Plex Sans" panose="020B0503050203000203" pitchFamily="34" charset="0"/>
              </a:rPr>
              <a:t>Gaming: </a:t>
            </a:r>
            <a:r>
              <a:rPr lang="en-GB" sz="1700">
                <a:latin typeface="IBM Plex Sans" panose="020B0503050203000203" pitchFamily="34" charset="0"/>
                <a:hlinkClick r:id="rId5"/>
              </a:rPr>
              <a:t>AlphaGo Zero</a:t>
            </a:r>
            <a:endParaRPr lang="en-GB" sz="1700">
              <a:latin typeface="IBM Plex Sans" panose="020B0503050203000203" pitchFamily="34" charset="0"/>
            </a:endParaRP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GB" sz="1700">
                <a:latin typeface="IBM Plex Sans" panose="020B0503050203000203" pitchFamily="34" charset="0"/>
              </a:rPr>
              <a:t>Robotics…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GB" sz="1700">
                <a:latin typeface="IBM Plex Sans" panose="020B0503050203000203" pitchFamily="34" charset="0"/>
              </a:rPr>
              <a:t>And Many More</a:t>
            </a:r>
            <a:endParaRPr lang="en-US" sz="1700"/>
          </a:p>
        </p:txBody>
      </p:sp>
      <p:pic>
        <p:nvPicPr>
          <p:cNvPr id="1039" name="Picture 1038" descr="Cute yellow robot">
            <a:extLst>
              <a:ext uri="{FF2B5EF4-FFF2-40B4-BE49-F238E27FC236}">
                <a16:creationId xmlns:a16="http://schemas.microsoft.com/office/drawing/2014/main" id="{F9A6176D-3542-9342-FDCF-A8F1091855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96" r="85" b="-1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449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38E27F7-3F29-47F0-B30F-5850591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16CD8D-2899-43D9-995B-DD1278D6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7F38A32B-CAD5-4D19-8E90-F63EB690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4D27E-BFAE-718E-9141-762BAB8B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5003800" cy="1477328"/>
          </a:xfrm>
        </p:spPr>
        <p:txBody>
          <a:bodyPr>
            <a:normAutofit/>
          </a:bodyPr>
          <a:lstStyle/>
          <a:p>
            <a:r>
              <a:rPr lang="en-GB" dirty="0"/>
              <a:t>What is Reinforcement Learning?</a:t>
            </a:r>
          </a:p>
        </p:txBody>
      </p:sp>
      <p:pic>
        <p:nvPicPr>
          <p:cNvPr id="4" name="Picture 2" descr="Reinforcement Learning 101. Learn the essentials of ...">
            <a:extLst>
              <a:ext uri="{FF2B5EF4-FFF2-40B4-BE49-F238E27FC236}">
                <a16:creationId xmlns:a16="http://schemas.microsoft.com/office/drawing/2014/main" id="{07EC276D-BD50-378B-EBD1-4832B665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0" y="3421909"/>
            <a:ext cx="5015639" cy="1931021"/>
          </a:xfrm>
          <a:custGeom>
            <a:avLst/>
            <a:gdLst/>
            <a:ahLst/>
            <a:cxnLst/>
            <a:rect l="l" t="t" r="r" b="b"/>
            <a:pathLst>
              <a:path w="5015639" h="3501162">
                <a:moveTo>
                  <a:pt x="0" y="0"/>
                </a:moveTo>
                <a:lnTo>
                  <a:pt x="5015639" y="0"/>
                </a:lnTo>
                <a:lnTo>
                  <a:pt x="5015639" y="3501162"/>
                </a:lnTo>
                <a:lnTo>
                  <a:pt x="0" y="35011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283C9-5E09-9477-42EB-9EB47DF1C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633600"/>
            <a:ext cx="4991962" cy="513537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Delayed Reward Driven Agents</a:t>
            </a:r>
          </a:p>
          <a:p>
            <a:pPr>
              <a:buClr>
                <a:schemeClr val="accent1"/>
              </a:buClr>
            </a:pPr>
            <a:r>
              <a:rPr lang="en-GB" dirty="0"/>
              <a:t>Discounted Cumulative Reward</a:t>
            </a:r>
          </a:p>
          <a:p>
            <a:pPr>
              <a:buClr>
                <a:schemeClr val="accent1"/>
              </a:buClr>
            </a:pPr>
            <a:r>
              <a:rPr lang="en-GB" dirty="0"/>
              <a:t>Markov Decision processes</a:t>
            </a:r>
          </a:p>
          <a:p>
            <a:pPr>
              <a:buClr>
                <a:schemeClr val="accent1"/>
              </a:buClr>
            </a:pPr>
            <a:r>
              <a:rPr lang="en-GB" dirty="0"/>
              <a:t>Policy</a:t>
            </a:r>
          </a:p>
          <a:p>
            <a:pPr>
              <a:buClr>
                <a:schemeClr val="accent1"/>
              </a:buClr>
            </a:pPr>
            <a:r>
              <a:rPr lang="en-GB" dirty="0"/>
              <a:t>Bellman Equations</a:t>
            </a:r>
          </a:p>
          <a:p>
            <a:pPr>
              <a:buClr>
                <a:schemeClr val="accent1"/>
              </a:buClr>
            </a:pPr>
            <a:r>
              <a:rPr lang="en-GB" dirty="0"/>
              <a:t>Exploration vs Exploitation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25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9A6B1D7-5D85-49A6-984B-224A869C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AFE3EE-AD9B-4E88-9D23-351220A49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D6F107A-6ED4-48CE-BFE7-7915BD513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1277054" cy="6858000"/>
          </a:xfrm>
          <a:custGeom>
            <a:avLst/>
            <a:gdLst>
              <a:gd name="connsiteX0" fmla="*/ 0 w 11328044"/>
              <a:gd name="connsiteY0" fmla="*/ 0 h 6858000"/>
              <a:gd name="connsiteX1" fmla="*/ 11275556 w 11328044"/>
              <a:gd name="connsiteY1" fmla="*/ 0 h 6858000"/>
              <a:gd name="connsiteX2" fmla="*/ 11277054 w 11328044"/>
              <a:gd name="connsiteY2" fmla="*/ 14424 h 6858000"/>
              <a:gd name="connsiteX3" fmla="*/ 11328044 w 11328044"/>
              <a:gd name="connsiteY3" fmla="*/ 1247697 h 6858000"/>
              <a:gd name="connsiteX4" fmla="*/ 11075802 w 11328044"/>
              <a:gd name="connsiteY4" fmla="*/ 2634913 h 6858000"/>
              <a:gd name="connsiteX5" fmla="*/ 8637463 w 11328044"/>
              <a:gd name="connsiteY5" fmla="*/ 6418229 h 6858000"/>
              <a:gd name="connsiteX6" fmla="*/ 8278561 w 11328044"/>
              <a:gd name="connsiteY6" fmla="*/ 6795822 h 6858000"/>
              <a:gd name="connsiteX7" fmla="*/ 8211710 w 11328044"/>
              <a:gd name="connsiteY7" fmla="*/ 6858000 h 6858000"/>
              <a:gd name="connsiteX8" fmla="*/ 0 w 11328044"/>
              <a:gd name="connsiteY8" fmla="*/ 6858000 h 6858000"/>
              <a:gd name="connsiteX0" fmla="*/ 0 w 11328044"/>
              <a:gd name="connsiteY0" fmla="*/ 0 h 6858000"/>
              <a:gd name="connsiteX1" fmla="*/ 11275556 w 11328044"/>
              <a:gd name="connsiteY1" fmla="*/ 0 h 6858000"/>
              <a:gd name="connsiteX2" fmla="*/ 11277054 w 11328044"/>
              <a:gd name="connsiteY2" fmla="*/ 14424 h 6858000"/>
              <a:gd name="connsiteX3" fmla="*/ 11328044 w 11328044"/>
              <a:gd name="connsiteY3" fmla="*/ 1247697 h 6858000"/>
              <a:gd name="connsiteX4" fmla="*/ 11075802 w 11328044"/>
              <a:gd name="connsiteY4" fmla="*/ 2634913 h 6858000"/>
              <a:gd name="connsiteX5" fmla="*/ 8637463 w 11328044"/>
              <a:gd name="connsiteY5" fmla="*/ 6418229 h 6858000"/>
              <a:gd name="connsiteX6" fmla="*/ 8278561 w 11328044"/>
              <a:gd name="connsiteY6" fmla="*/ 6795822 h 6858000"/>
              <a:gd name="connsiteX7" fmla="*/ 8211710 w 11328044"/>
              <a:gd name="connsiteY7" fmla="*/ 6858000 h 6858000"/>
              <a:gd name="connsiteX8" fmla="*/ 0 w 11328044"/>
              <a:gd name="connsiteY8" fmla="*/ 6858000 h 6858000"/>
              <a:gd name="connsiteX9" fmla="*/ 0 w 11328044"/>
              <a:gd name="connsiteY9" fmla="*/ 0 h 6858000"/>
              <a:gd name="connsiteX0" fmla="*/ 0 w 11346277"/>
              <a:gd name="connsiteY0" fmla="*/ 0 h 6858000"/>
              <a:gd name="connsiteX1" fmla="*/ 11275556 w 11346277"/>
              <a:gd name="connsiteY1" fmla="*/ 0 h 6858000"/>
              <a:gd name="connsiteX2" fmla="*/ 11277054 w 11346277"/>
              <a:gd name="connsiteY2" fmla="*/ 14424 h 6858000"/>
              <a:gd name="connsiteX3" fmla="*/ 11328044 w 11346277"/>
              <a:gd name="connsiteY3" fmla="*/ 1247697 h 6858000"/>
              <a:gd name="connsiteX4" fmla="*/ 10971027 w 11346277"/>
              <a:gd name="connsiteY4" fmla="*/ 2806363 h 6858000"/>
              <a:gd name="connsiteX5" fmla="*/ 8637463 w 11346277"/>
              <a:gd name="connsiteY5" fmla="*/ 6418229 h 6858000"/>
              <a:gd name="connsiteX6" fmla="*/ 8278561 w 11346277"/>
              <a:gd name="connsiteY6" fmla="*/ 6795822 h 6858000"/>
              <a:gd name="connsiteX7" fmla="*/ 8211710 w 11346277"/>
              <a:gd name="connsiteY7" fmla="*/ 6858000 h 6858000"/>
              <a:gd name="connsiteX8" fmla="*/ 0 w 11346277"/>
              <a:gd name="connsiteY8" fmla="*/ 6858000 h 6858000"/>
              <a:gd name="connsiteX9" fmla="*/ 0 w 11346277"/>
              <a:gd name="connsiteY9" fmla="*/ 0 h 6858000"/>
              <a:gd name="connsiteX0" fmla="*/ 0 w 11277054"/>
              <a:gd name="connsiteY0" fmla="*/ 0 h 6858000"/>
              <a:gd name="connsiteX1" fmla="*/ 11275556 w 11277054"/>
              <a:gd name="connsiteY1" fmla="*/ 0 h 6858000"/>
              <a:gd name="connsiteX2" fmla="*/ 11277054 w 11277054"/>
              <a:gd name="connsiteY2" fmla="*/ 14424 h 6858000"/>
              <a:gd name="connsiteX3" fmla="*/ 10971027 w 11277054"/>
              <a:gd name="connsiteY3" fmla="*/ 2806363 h 6858000"/>
              <a:gd name="connsiteX4" fmla="*/ 8637463 w 11277054"/>
              <a:gd name="connsiteY4" fmla="*/ 6418229 h 6858000"/>
              <a:gd name="connsiteX5" fmla="*/ 8278561 w 11277054"/>
              <a:gd name="connsiteY5" fmla="*/ 6795822 h 6858000"/>
              <a:gd name="connsiteX6" fmla="*/ 8211710 w 11277054"/>
              <a:gd name="connsiteY6" fmla="*/ 6858000 h 6858000"/>
              <a:gd name="connsiteX7" fmla="*/ 0 w 11277054"/>
              <a:gd name="connsiteY7" fmla="*/ 6858000 h 6858000"/>
              <a:gd name="connsiteX8" fmla="*/ 0 w 11277054"/>
              <a:gd name="connsiteY8" fmla="*/ 0 h 6858000"/>
              <a:gd name="connsiteX0" fmla="*/ 0 w 11277054"/>
              <a:gd name="connsiteY0" fmla="*/ 0 h 6858000"/>
              <a:gd name="connsiteX1" fmla="*/ 11275556 w 11277054"/>
              <a:gd name="connsiteY1" fmla="*/ 0 h 6858000"/>
              <a:gd name="connsiteX2" fmla="*/ 11277054 w 11277054"/>
              <a:gd name="connsiteY2" fmla="*/ 14424 h 6858000"/>
              <a:gd name="connsiteX3" fmla="*/ 10971027 w 11277054"/>
              <a:gd name="connsiteY3" fmla="*/ 2806363 h 6858000"/>
              <a:gd name="connsiteX4" fmla="*/ 8637463 w 11277054"/>
              <a:gd name="connsiteY4" fmla="*/ 6418229 h 6858000"/>
              <a:gd name="connsiteX5" fmla="*/ 8278561 w 11277054"/>
              <a:gd name="connsiteY5" fmla="*/ 6795822 h 6858000"/>
              <a:gd name="connsiteX6" fmla="*/ 8211710 w 11277054"/>
              <a:gd name="connsiteY6" fmla="*/ 6858000 h 6858000"/>
              <a:gd name="connsiteX7" fmla="*/ 0 w 11277054"/>
              <a:gd name="connsiteY7" fmla="*/ 6858000 h 6858000"/>
              <a:gd name="connsiteX8" fmla="*/ 0 w 11277054"/>
              <a:gd name="connsiteY8" fmla="*/ 0 h 6858000"/>
              <a:gd name="connsiteX0" fmla="*/ 0 w 11277054"/>
              <a:gd name="connsiteY0" fmla="*/ 0 h 6858000"/>
              <a:gd name="connsiteX1" fmla="*/ 11275556 w 11277054"/>
              <a:gd name="connsiteY1" fmla="*/ 0 h 6858000"/>
              <a:gd name="connsiteX2" fmla="*/ 11277054 w 11277054"/>
              <a:gd name="connsiteY2" fmla="*/ 14424 h 6858000"/>
              <a:gd name="connsiteX3" fmla="*/ 10875777 w 11277054"/>
              <a:gd name="connsiteY3" fmla="*/ 2939713 h 6858000"/>
              <a:gd name="connsiteX4" fmla="*/ 8637463 w 11277054"/>
              <a:gd name="connsiteY4" fmla="*/ 6418229 h 6858000"/>
              <a:gd name="connsiteX5" fmla="*/ 8278561 w 11277054"/>
              <a:gd name="connsiteY5" fmla="*/ 6795822 h 6858000"/>
              <a:gd name="connsiteX6" fmla="*/ 8211710 w 11277054"/>
              <a:gd name="connsiteY6" fmla="*/ 6858000 h 6858000"/>
              <a:gd name="connsiteX7" fmla="*/ 0 w 11277054"/>
              <a:gd name="connsiteY7" fmla="*/ 6858000 h 6858000"/>
              <a:gd name="connsiteX8" fmla="*/ 0 w 11277054"/>
              <a:gd name="connsiteY8" fmla="*/ 0 h 6858000"/>
              <a:gd name="connsiteX0" fmla="*/ 0 w 11286152"/>
              <a:gd name="connsiteY0" fmla="*/ 0 h 6858000"/>
              <a:gd name="connsiteX1" fmla="*/ 11275556 w 11286152"/>
              <a:gd name="connsiteY1" fmla="*/ 0 h 6858000"/>
              <a:gd name="connsiteX2" fmla="*/ 11277054 w 11286152"/>
              <a:gd name="connsiteY2" fmla="*/ 14424 h 6858000"/>
              <a:gd name="connsiteX3" fmla="*/ 11258550 w 11286152"/>
              <a:gd name="connsiteY3" fmla="*/ 1238250 h 6858000"/>
              <a:gd name="connsiteX4" fmla="*/ 10875777 w 11286152"/>
              <a:gd name="connsiteY4" fmla="*/ 2939713 h 6858000"/>
              <a:gd name="connsiteX5" fmla="*/ 8637463 w 11286152"/>
              <a:gd name="connsiteY5" fmla="*/ 6418229 h 6858000"/>
              <a:gd name="connsiteX6" fmla="*/ 8278561 w 11286152"/>
              <a:gd name="connsiteY6" fmla="*/ 6795822 h 6858000"/>
              <a:gd name="connsiteX7" fmla="*/ 8211710 w 11286152"/>
              <a:gd name="connsiteY7" fmla="*/ 6858000 h 6858000"/>
              <a:gd name="connsiteX8" fmla="*/ 0 w 11286152"/>
              <a:gd name="connsiteY8" fmla="*/ 6858000 h 6858000"/>
              <a:gd name="connsiteX9" fmla="*/ 0 w 11286152"/>
              <a:gd name="connsiteY9" fmla="*/ 0 h 6858000"/>
              <a:gd name="connsiteX0" fmla="*/ 0 w 11277054"/>
              <a:gd name="connsiteY0" fmla="*/ 0 h 6858000"/>
              <a:gd name="connsiteX1" fmla="*/ 11275556 w 11277054"/>
              <a:gd name="connsiteY1" fmla="*/ 0 h 6858000"/>
              <a:gd name="connsiteX2" fmla="*/ 11277054 w 11277054"/>
              <a:gd name="connsiteY2" fmla="*/ 14424 h 6858000"/>
              <a:gd name="connsiteX3" fmla="*/ 10875777 w 11277054"/>
              <a:gd name="connsiteY3" fmla="*/ 2939713 h 6858000"/>
              <a:gd name="connsiteX4" fmla="*/ 8637463 w 11277054"/>
              <a:gd name="connsiteY4" fmla="*/ 6418229 h 6858000"/>
              <a:gd name="connsiteX5" fmla="*/ 8278561 w 11277054"/>
              <a:gd name="connsiteY5" fmla="*/ 6795822 h 6858000"/>
              <a:gd name="connsiteX6" fmla="*/ 8211710 w 11277054"/>
              <a:gd name="connsiteY6" fmla="*/ 6858000 h 6858000"/>
              <a:gd name="connsiteX7" fmla="*/ 0 w 11277054"/>
              <a:gd name="connsiteY7" fmla="*/ 6858000 h 6858000"/>
              <a:gd name="connsiteX8" fmla="*/ 0 w 11277054"/>
              <a:gd name="connsiteY8" fmla="*/ 0 h 6858000"/>
              <a:gd name="connsiteX0" fmla="*/ 0 w 11277054"/>
              <a:gd name="connsiteY0" fmla="*/ 0 h 6858000"/>
              <a:gd name="connsiteX1" fmla="*/ 11275556 w 11277054"/>
              <a:gd name="connsiteY1" fmla="*/ 0 h 6858000"/>
              <a:gd name="connsiteX2" fmla="*/ 11277054 w 11277054"/>
              <a:gd name="connsiteY2" fmla="*/ 14424 h 6858000"/>
              <a:gd name="connsiteX3" fmla="*/ 10932927 w 11277054"/>
              <a:gd name="connsiteY3" fmla="*/ 2977813 h 6858000"/>
              <a:gd name="connsiteX4" fmla="*/ 8637463 w 11277054"/>
              <a:gd name="connsiteY4" fmla="*/ 6418229 h 6858000"/>
              <a:gd name="connsiteX5" fmla="*/ 8278561 w 11277054"/>
              <a:gd name="connsiteY5" fmla="*/ 6795822 h 6858000"/>
              <a:gd name="connsiteX6" fmla="*/ 8211710 w 11277054"/>
              <a:gd name="connsiteY6" fmla="*/ 6858000 h 6858000"/>
              <a:gd name="connsiteX7" fmla="*/ 0 w 11277054"/>
              <a:gd name="connsiteY7" fmla="*/ 6858000 h 6858000"/>
              <a:gd name="connsiteX8" fmla="*/ 0 w 11277054"/>
              <a:gd name="connsiteY8" fmla="*/ 0 h 6858000"/>
              <a:gd name="connsiteX0" fmla="*/ 0 w 11277054"/>
              <a:gd name="connsiteY0" fmla="*/ 0 h 6858000"/>
              <a:gd name="connsiteX1" fmla="*/ 11275556 w 11277054"/>
              <a:gd name="connsiteY1" fmla="*/ 0 h 6858000"/>
              <a:gd name="connsiteX2" fmla="*/ 11277054 w 11277054"/>
              <a:gd name="connsiteY2" fmla="*/ 14424 h 6858000"/>
              <a:gd name="connsiteX3" fmla="*/ 10932927 w 11277054"/>
              <a:gd name="connsiteY3" fmla="*/ 2977813 h 6858000"/>
              <a:gd name="connsiteX4" fmla="*/ 8637463 w 11277054"/>
              <a:gd name="connsiteY4" fmla="*/ 6418229 h 6858000"/>
              <a:gd name="connsiteX5" fmla="*/ 8278561 w 11277054"/>
              <a:gd name="connsiteY5" fmla="*/ 6795822 h 6858000"/>
              <a:gd name="connsiteX6" fmla="*/ 8211710 w 11277054"/>
              <a:gd name="connsiteY6" fmla="*/ 6858000 h 6858000"/>
              <a:gd name="connsiteX7" fmla="*/ 0 w 11277054"/>
              <a:gd name="connsiteY7" fmla="*/ 6858000 h 6858000"/>
              <a:gd name="connsiteX8" fmla="*/ 0 w 11277054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7054" h="6858000">
                <a:moveTo>
                  <a:pt x="0" y="0"/>
                </a:moveTo>
                <a:lnTo>
                  <a:pt x="11275556" y="0"/>
                </a:lnTo>
                <a:lnTo>
                  <a:pt x="11277054" y="14424"/>
                </a:lnTo>
                <a:cubicBezTo>
                  <a:pt x="11210424" y="504376"/>
                  <a:pt x="11303100" y="1952558"/>
                  <a:pt x="10932927" y="2977813"/>
                </a:cubicBezTo>
                <a:cubicBezTo>
                  <a:pt x="10562754" y="4003068"/>
                  <a:pt x="9604391" y="5493418"/>
                  <a:pt x="8637463" y="6418229"/>
                </a:cubicBezTo>
                <a:cubicBezTo>
                  <a:pt x="8521852" y="6549594"/>
                  <a:pt x="8402300" y="6675705"/>
                  <a:pt x="8278561" y="6795822"/>
                </a:cubicBezTo>
                <a:lnTo>
                  <a:pt x="82117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B83E1-24B8-24D0-AB37-F19F1921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656918" cy="3227200"/>
          </a:xfrm>
        </p:spPr>
        <p:txBody>
          <a:bodyPr wrap="square">
            <a:normAutofit/>
          </a:bodyPr>
          <a:lstStyle/>
          <a:p>
            <a:r>
              <a:rPr lang="en-GB" dirty="0"/>
              <a:t>My Project:</a:t>
            </a:r>
            <a:br>
              <a:rPr lang="en-GB" dirty="0"/>
            </a:br>
            <a:r>
              <a:rPr lang="en-GB" dirty="0"/>
              <a:t>Resourceful Robots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E6920-7110-E4C3-E95B-AC43ED13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026" y="633600"/>
            <a:ext cx="6900136" cy="32272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Grid World Environment</a:t>
            </a:r>
          </a:p>
          <a:p>
            <a:pPr>
              <a:buClr>
                <a:schemeClr val="accent1"/>
              </a:buClr>
            </a:pPr>
            <a:r>
              <a:rPr lang="en-GB" dirty="0"/>
              <a:t>Two Agents: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Value Iteration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Q-learning (with n-step lookahead)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C9DBAA-B7C9-A34F-DE7E-3801EB1F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6" y="2973444"/>
            <a:ext cx="5090235" cy="2710552"/>
          </a:xfrm>
          <a:custGeom>
            <a:avLst/>
            <a:gdLst/>
            <a:ahLst/>
            <a:cxnLst/>
            <a:rect l="l" t="t" r="r" b="b"/>
            <a:pathLst>
              <a:path w="3344401" h="1558116">
                <a:moveTo>
                  <a:pt x="0" y="0"/>
                </a:moveTo>
                <a:lnTo>
                  <a:pt x="3344401" y="0"/>
                </a:lnTo>
                <a:lnTo>
                  <a:pt x="3344401" y="1558116"/>
                </a:lnTo>
                <a:lnTo>
                  <a:pt x="0" y="1558116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8A42B6-ECEF-694B-B06E-1A166389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71" y="2950296"/>
            <a:ext cx="5090239" cy="2710553"/>
          </a:xfrm>
          <a:custGeom>
            <a:avLst/>
            <a:gdLst/>
            <a:ahLst/>
            <a:cxnLst/>
            <a:rect l="l" t="t" r="r" b="b"/>
            <a:pathLst>
              <a:path w="3344400" h="1558116">
                <a:moveTo>
                  <a:pt x="0" y="0"/>
                </a:moveTo>
                <a:lnTo>
                  <a:pt x="3344400" y="0"/>
                </a:lnTo>
                <a:lnTo>
                  <a:pt x="3344400" y="1558116"/>
                </a:lnTo>
                <a:lnTo>
                  <a:pt x="0" y="15581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37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74B-653C-5E2E-5BDC-CD3F60B2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5" y="209898"/>
            <a:ext cx="10728322" cy="1477328"/>
          </a:xfrm>
        </p:spPr>
        <p:txBody>
          <a:bodyPr/>
          <a:lstStyle/>
          <a:p>
            <a:r>
              <a:rPr lang="en-GB" dirty="0"/>
              <a:t>Value Iteration Agent </a:t>
            </a:r>
          </a:p>
        </p:txBody>
      </p:sp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A32BE1E-42ED-B0F6-5CC6-748C4E8C68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085" y="814992"/>
            <a:ext cx="10493829" cy="59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0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F275-F038-85A7-CCFB-F9D6CF37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71" y="236023"/>
            <a:ext cx="10728322" cy="1477328"/>
          </a:xfrm>
        </p:spPr>
        <p:txBody>
          <a:bodyPr/>
          <a:lstStyle/>
          <a:p>
            <a:r>
              <a:rPr lang="en-GB" dirty="0"/>
              <a:t>Q-Learning Agent</a:t>
            </a:r>
          </a:p>
        </p:txBody>
      </p:sp>
      <p:pic>
        <p:nvPicPr>
          <p:cNvPr id="4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99DBA147-738E-2399-C6E0-477D48471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5371" y="831669"/>
            <a:ext cx="10441258" cy="58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1AEA03-2E11-4449-8BA6-02991C4BD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C7EB9F-471E-40AC-9038-A87B2BBB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91D28-00C1-FDB4-07B7-8ECF1FB9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720000"/>
            <a:ext cx="5015638" cy="300598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 dirty="0"/>
              <a:t>Q-value Table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F08B9EA-11DA-4DB5-8568-4032DAF1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542374" y="542375"/>
            <a:ext cx="6858000" cy="5773253"/>
          </a:xfrm>
          <a:custGeom>
            <a:avLst/>
            <a:gdLst>
              <a:gd name="connsiteX0" fmla="*/ 0 w 6858000"/>
              <a:gd name="connsiteY0" fmla="*/ 5773253 h 5773253"/>
              <a:gd name="connsiteX1" fmla="*/ 0 w 6858000"/>
              <a:gd name="connsiteY1" fmla="*/ 43571 h 5773253"/>
              <a:gd name="connsiteX2" fmla="*/ 266567 w 6858000"/>
              <a:gd name="connsiteY2" fmla="*/ 43992 h 5773253"/>
              <a:gd name="connsiteX3" fmla="*/ 2395558 w 6858000"/>
              <a:gd name="connsiteY3" fmla="*/ 21121 h 5773253"/>
              <a:gd name="connsiteX4" fmla="*/ 6845953 w 6858000"/>
              <a:gd name="connsiteY4" fmla="*/ 52794 h 5773253"/>
              <a:gd name="connsiteX5" fmla="*/ 6858000 w 6858000"/>
              <a:gd name="connsiteY5" fmla="*/ 53070 h 5773253"/>
              <a:gd name="connsiteX6" fmla="*/ 6858000 w 6858000"/>
              <a:gd name="connsiteY6" fmla="*/ 5773253 h 577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73253">
                <a:moveTo>
                  <a:pt x="0" y="5773253"/>
                </a:moveTo>
                <a:lnTo>
                  <a:pt x="0" y="43571"/>
                </a:lnTo>
                <a:lnTo>
                  <a:pt x="266567" y="43992"/>
                </a:lnTo>
                <a:cubicBezTo>
                  <a:pt x="1182954" y="44986"/>
                  <a:pt x="2015133" y="42335"/>
                  <a:pt x="2395558" y="21121"/>
                </a:cubicBezTo>
                <a:cubicBezTo>
                  <a:pt x="3029599" y="-26022"/>
                  <a:pt x="5182696" y="15228"/>
                  <a:pt x="6845953" y="52794"/>
                </a:cubicBezTo>
                <a:lnTo>
                  <a:pt x="6858000" y="53070"/>
                </a:lnTo>
                <a:lnTo>
                  <a:pt x="6858000" y="5773253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9149C-8A79-BB69-CA2C-0E4CD5DD8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0" y="484862"/>
            <a:ext cx="4864663" cy="2577846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B92E9-201A-67EB-4809-32A29EB46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00" y="3795293"/>
            <a:ext cx="4841025" cy="2577846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371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1D1CCC3C-EB52-47ED-B6AA-5F70D9215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384C50CF-FE9D-459C-890F-56C32779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8" name="Freeform: Shape 2067">
            <a:extLst>
              <a:ext uri="{FF2B5EF4-FFF2-40B4-BE49-F238E27FC236}">
                <a16:creationId xmlns:a16="http://schemas.microsoft.com/office/drawing/2014/main" id="{79C4E6F9-8A11-4E94-8423-966E9DF0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096624" cy="6858000"/>
          </a:xfrm>
          <a:custGeom>
            <a:avLst/>
            <a:gdLst>
              <a:gd name="connsiteX0" fmla="*/ 0 w 11096624"/>
              <a:gd name="connsiteY0" fmla="*/ 0 h 6858000"/>
              <a:gd name="connsiteX1" fmla="*/ 10869306 w 11096624"/>
              <a:gd name="connsiteY1" fmla="*/ 0 h 6858000"/>
              <a:gd name="connsiteX2" fmla="*/ 10932108 w 11096624"/>
              <a:gd name="connsiteY2" fmla="*/ 181114 h 6858000"/>
              <a:gd name="connsiteX3" fmla="*/ 10953136 w 11096624"/>
              <a:gd name="connsiteY3" fmla="*/ 3620675 h 6858000"/>
              <a:gd name="connsiteX4" fmla="*/ 9722723 w 11096624"/>
              <a:gd name="connsiteY4" fmla="*/ 6351879 h 6858000"/>
              <a:gd name="connsiteX5" fmla="*/ 9365083 w 11096624"/>
              <a:gd name="connsiteY5" fmla="*/ 6847267 h 6858000"/>
              <a:gd name="connsiteX6" fmla="*/ 9354506 w 11096624"/>
              <a:gd name="connsiteY6" fmla="*/ 6858000 h 6858000"/>
              <a:gd name="connsiteX7" fmla="*/ 0 w 1109662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6624" h="6858000">
                <a:moveTo>
                  <a:pt x="0" y="0"/>
                </a:moveTo>
                <a:lnTo>
                  <a:pt x="10869306" y="0"/>
                </a:lnTo>
                <a:lnTo>
                  <a:pt x="10932108" y="181114"/>
                </a:lnTo>
                <a:cubicBezTo>
                  <a:pt x="11289577" y="1409141"/>
                  <a:pt x="10953136" y="3273767"/>
                  <a:pt x="10953136" y="3620675"/>
                </a:cubicBezTo>
                <a:cubicBezTo>
                  <a:pt x="10953136" y="5162483"/>
                  <a:pt x="10118214" y="5735156"/>
                  <a:pt x="9722723" y="6351879"/>
                </a:cubicBezTo>
                <a:cubicBezTo>
                  <a:pt x="9656808" y="6500554"/>
                  <a:pt x="9530643" y="6669361"/>
                  <a:pt x="9365083" y="6847267"/>
                </a:cubicBezTo>
                <a:lnTo>
                  <a:pt x="935450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248A1-699B-3CEE-B98A-DCA204CF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Looking Forwards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47038-7FA8-202C-5803-43B6CF569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2541600"/>
            <a:ext cx="6923813" cy="321627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Different exploration strategies</a:t>
            </a:r>
          </a:p>
          <a:p>
            <a:pPr>
              <a:buClr>
                <a:schemeClr val="accent1"/>
              </a:buClr>
            </a:pPr>
            <a:r>
              <a:rPr lang="en-GB" dirty="0"/>
              <a:t>Deep Q-learning</a:t>
            </a:r>
          </a:p>
          <a:p>
            <a:pPr>
              <a:buClr>
                <a:schemeClr val="accent1"/>
              </a:buClr>
            </a:pPr>
            <a:r>
              <a:rPr lang="en-GB" dirty="0"/>
              <a:t>More Challenging Environments: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Resource Trade-offs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Gymnasium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522138-97BA-AE3B-0A56-AE2A6AAA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6376" y="1006212"/>
            <a:ext cx="3095625" cy="4836914"/>
          </a:xfrm>
          <a:custGeom>
            <a:avLst/>
            <a:gdLst/>
            <a:ahLst/>
            <a:cxnLst/>
            <a:rect l="l" t="t" r="r" b="b"/>
            <a:pathLst>
              <a:path w="3095625" h="5409338">
                <a:moveTo>
                  <a:pt x="0" y="0"/>
                </a:moveTo>
                <a:lnTo>
                  <a:pt x="3095625" y="0"/>
                </a:lnTo>
                <a:lnTo>
                  <a:pt x="3095625" y="5409338"/>
                </a:lnTo>
                <a:lnTo>
                  <a:pt x="0" y="54093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11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b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353</Words>
  <Application>Microsoft Office PowerPoint</Application>
  <PresentationFormat>Widescreen</PresentationFormat>
  <Paragraphs>88</Paragraphs>
  <Slides>10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Next LT Pro</vt:lpstr>
      <vt:lpstr>Calibri</vt:lpstr>
      <vt:lpstr>IBM Plex Sans</vt:lpstr>
      <vt:lpstr>Sagona Book</vt:lpstr>
      <vt:lpstr>The Hand Extrablack</vt:lpstr>
      <vt:lpstr>BlobVTI</vt:lpstr>
      <vt:lpstr>Reinforcement Learning</vt:lpstr>
      <vt:lpstr>Outline</vt:lpstr>
      <vt:lpstr>Reinforcement Learning Background</vt:lpstr>
      <vt:lpstr>What is Reinforcement Learning?</vt:lpstr>
      <vt:lpstr>My Project: Resourceful Robots </vt:lpstr>
      <vt:lpstr>Value Iteration Agent </vt:lpstr>
      <vt:lpstr>Q-Learning Agent</vt:lpstr>
      <vt:lpstr>Q-value Table</vt:lpstr>
      <vt:lpstr>Looking Forwards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Cougar Tasker</dc:creator>
  <cp:lastModifiedBy>Cougar Tasker</cp:lastModifiedBy>
  <cp:revision>6</cp:revision>
  <dcterms:created xsi:type="dcterms:W3CDTF">2023-12-02T11:55:40Z</dcterms:created>
  <dcterms:modified xsi:type="dcterms:W3CDTF">2023-12-02T16:51:18Z</dcterms:modified>
</cp:coreProperties>
</file>